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4" d="100"/>
          <a:sy n="94" d="100"/>
        </p:scale>
        <p:origin x="14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numCol="1"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numCol="1"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numCol="1"/>
          <a:lstStyle/>
          <a:p>
            <a:fld id="{3913BA46-5669-46F6-8655-570510993ED1}" type="datetimeFigureOut">
              <a:rPr lang="en-GB" altLang="en-GB" smtClean="0"/>
              <a:t>08/08/2023</a:t>
            </a:fld>
            <a:endParaRPr lang="en-GB" altLang="en-GB"/>
          </a:p>
        </p:txBody>
      </p:sp>
      <p:sp>
        <p:nvSpPr>
          <p:cNvPr id="5" name="Footer Placeholder 4"/>
          <p:cNvSpPr>
            <a:spLocks noGrp="1"/>
          </p:cNvSpPr>
          <p:nvPr>
            <p:ph type="ftr" sz="quarter" idx="11"/>
          </p:nvPr>
        </p:nvSpPr>
        <p:spPr>
          <a:xfrm>
            <a:off x="5332412" y="5883275"/>
            <a:ext cx="4324044" cy="365125"/>
          </a:xfrm>
        </p:spPr>
        <p:txBody>
          <a:bodyPr numCol="1"/>
          <a:lstStyle/>
          <a:p>
            <a:endParaRPr lang="en-GB" altLang="en-GB"/>
          </a:p>
        </p:txBody>
      </p:sp>
      <p:sp>
        <p:nvSpPr>
          <p:cNvPr id="6" name="Slide Number Placeholder 5"/>
          <p:cNvSpPr>
            <a:spLocks noGrp="1"/>
          </p:cNvSpPr>
          <p:nvPr>
            <p:ph type="sldNum" sz="quarter" idx="12"/>
          </p:nvPr>
        </p:nvSpPr>
        <p:spPr/>
        <p:txBody>
          <a:bodyPr numCol="1"/>
          <a:lstStyle/>
          <a:p>
            <a:fld id="{56F44A5C-2C3B-4D1C-9AEB-3EA5BC950F23}" type="slidenum">
              <a:rPr lang="en-GB" altLang="en-GB" smtClean="0"/>
              <a:t>‹#›</a:t>
            </a:fld>
            <a:endParaRPr lang="en-GB" altLang="en-GB"/>
          </a:p>
        </p:txBody>
      </p:sp>
    </p:spTree>
    <p:extLst>
      <p:ext uri="{BB962C8B-B14F-4D97-AF65-F5344CB8AC3E}">
        <p14:creationId xmlns:p14="http://schemas.microsoft.com/office/powerpoint/2010/main" val="2166413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numCol="1"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numCol="1"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numCol="1">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numCol="1"/>
          <a:lstStyle/>
          <a:p>
            <a:fld id="{3913BA46-5669-46F6-8655-570510993ED1}" type="datetimeFigureOut">
              <a:rPr lang="en-GB" altLang="en-GB" smtClean="0"/>
              <a:t>08/08/2023</a:t>
            </a:fld>
            <a:endParaRPr lang="en-GB" altLang="en-GB"/>
          </a:p>
        </p:txBody>
      </p:sp>
      <p:sp>
        <p:nvSpPr>
          <p:cNvPr id="6" name="Footer Placeholder 5"/>
          <p:cNvSpPr>
            <a:spLocks noGrp="1"/>
          </p:cNvSpPr>
          <p:nvPr>
            <p:ph type="ftr" sz="quarter" idx="11"/>
          </p:nvPr>
        </p:nvSpPr>
        <p:spPr/>
        <p:txBody>
          <a:bodyPr numCol="1"/>
          <a:lstStyle/>
          <a:p>
            <a:endParaRPr lang="en-GB" altLang="en-GB"/>
          </a:p>
        </p:txBody>
      </p:sp>
      <p:sp>
        <p:nvSpPr>
          <p:cNvPr id="7" name="Slide Number Placeholder 6"/>
          <p:cNvSpPr>
            <a:spLocks noGrp="1"/>
          </p:cNvSpPr>
          <p:nvPr>
            <p:ph type="sldNum" sz="quarter" idx="12"/>
          </p:nvPr>
        </p:nvSpPr>
        <p:spPr/>
        <p:txBody>
          <a:bodyPr numCol="1"/>
          <a:lstStyle/>
          <a:p>
            <a:fld id="{56F44A5C-2C3B-4D1C-9AEB-3EA5BC950F23}" type="slidenum">
              <a:rPr lang="en-GB" altLang="en-GB" smtClean="0"/>
              <a:t>‹#›</a:t>
            </a:fld>
            <a:endParaRPr lang="en-GB" altLang="en-GB"/>
          </a:p>
        </p:txBody>
      </p:sp>
    </p:spTree>
    <p:extLst>
      <p:ext uri="{BB962C8B-B14F-4D97-AF65-F5344CB8AC3E}">
        <p14:creationId xmlns:p14="http://schemas.microsoft.com/office/powerpoint/2010/main" val="936047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numCol="1"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numCol="1"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numCol="1"/>
          <a:lstStyle/>
          <a:p>
            <a:fld id="{3913BA46-5669-46F6-8655-570510993ED1}" type="datetimeFigureOut">
              <a:rPr lang="en-GB" altLang="en-GB" smtClean="0"/>
              <a:t>08/08/2023</a:t>
            </a:fld>
            <a:endParaRPr lang="en-GB" altLang="en-GB"/>
          </a:p>
        </p:txBody>
      </p:sp>
      <p:sp>
        <p:nvSpPr>
          <p:cNvPr id="5" name="Footer Placeholder 4"/>
          <p:cNvSpPr>
            <a:spLocks noGrp="1"/>
          </p:cNvSpPr>
          <p:nvPr>
            <p:ph type="ftr" sz="quarter" idx="11"/>
          </p:nvPr>
        </p:nvSpPr>
        <p:spPr/>
        <p:txBody>
          <a:bodyPr numCol="1"/>
          <a:lstStyle/>
          <a:p>
            <a:endParaRPr lang="en-GB" altLang="en-GB"/>
          </a:p>
        </p:txBody>
      </p:sp>
      <p:sp>
        <p:nvSpPr>
          <p:cNvPr id="6" name="Slide Number Placeholder 5"/>
          <p:cNvSpPr>
            <a:spLocks noGrp="1"/>
          </p:cNvSpPr>
          <p:nvPr>
            <p:ph type="sldNum" sz="quarter" idx="12"/>
          </p:nvPr>
        </p:nvSpPr>
        <p:spPr/>
        <p:txBody>
          <a:bodyPr numCol="1"/>
          <a:lstStyle/>
          <a:p>
            <a:fld id="{56F44A5C-2C3B-4D1C-9AEB-3EA5BC950F23}" type="slidenum">
              <a:rPr lang="en-GB" altLang="en-GB" smtClean="0"/>
              <a:t>‹#›</a:t>
            </a:fld>
            <a:endParaRPr lang="en-GB" altLang="en-GB"/>
          </a:p>
        </p:txBody>
      </p:sp>
    </p:spTree>
    <p:extLst>
      <p:ext uri="{BB962C8B-B14F-4D97-AF65-F5344CB8AC3E}">
        <p14:creationId xmlns:p14="http://schemas.microsoft.com/office/powerpoint/2010/main" val="919287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numCol="1"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numCol="1"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numCol="1"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numCol="1"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numCol="1"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numCol="1"/>
          <a:lstStyle/>
          <a:p>
            <a:fld id="{3913BA46-5669-46F6-8655-570510993ED1}" type="datetimeFigureOut">
              <a:rPr lang="en-GB" altLang="en-GB" smtClean="0"/>
              <a:t>08/08/2023</a:t>
            </a:fld>
            <a:endParaRPr lang="en-GB" altLang="en-GB"/>
          </a:p>
        </p:txBody>
      </p:sp>
      <p:sp>
        <p:nvSpPr>
          <p:cNvPr id="5" name="Footer Placeholder 4"/>
          <p:cNvSpPr>
            <a:spLocks noGrp="1"/>
          </p:cNvSpPr>
          <p:nvPr>
            <p:ph type="ftr" sz="quarter" idx="11"/>
          </p:nvPr>
        </p:nvSpPr>
        <p:spPr/>
        <p:txBody>
          <a:bodyPr numCol="1"/>
          <a:lstStyle/>
          <a:p>
            <a:endParaRPr lang="en-GB" altLang="en-GB"/>
          </a:p>
        </p:txBody>
      </p:sp>
      <p:sp>
        <p:nvSpPr>
          <p:cNvPr id="6" name="Slide Number Placeholder 5"/>
          <p:cNvSpPr>
            <a:spLocks noGrp="1"/>
          </p:cNvSpPr>
          <p:nvPr>
            <p:ph type="sldNum" sz="quarter" idx="12"/>
          </p:nvPr>
        </p:nvSpPr>
        <p:spPr/>
        <p:txBody>
          <a:bodyPr numCol="1"/>
          <a:lstStyle/>
          <a:p>
            <a:fld id="{56F44A5C-2C3B-4D1C-9AEB-3EA5BC950F23}" type="slidenum">
              <a:rPr lang="en-GB" altLang="en-GB" smtClean="0"/>
              <a:t>‹#›</a:t>
            </a:fld>
            <a:endParaRPr lang="en-GB" altLang="en-GB"/>
          </a:p>
        </p:txBody>
      </p:sp>
    </p:spTree>
    <p:extLst>
      <p:ext uri="{BB962C8B-B14F-4D97-AF65-F5344CB8AC3E}">
        <p14:creationId xmlns:p14="http://schemas.microsoft.com/office/powerpoint/2010/main" val="2752681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numCol="1"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numCol="1"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numCol="1"/>
          <a:lstStyle/>
          <a:p>
            <a:fld id="{3913BA46-5669-46F6-8655-570510993ED1}" type="datetimeFigureOut">
              <a:rPr lang="en-GB" altLang="en-GB" smtClean="0"/>
              <a:t>08/08/2023</a:t>
            </a:fld>
            <a:endParaRPr lang="en-GB" altLang="en-GB"/>
          </a:p>
        </p:txBody>
      </p:sp>
      <p:sp>
        <p:nvSpPr>
          <p:cNvPr id="5" name="Footer Placeholder 4"/>
          <p:cNvSpPr>
            <a:spLocks noGrp="1"/>
          </p:cNvSpPr>
          <p:nvPr>
            <p:ph type="ftr" sz="quarter" idx="11"/>
          </p:nvPr>
        </p:nvSpPr>
        <p:spPr/>
        <p:txBody>
          <a:bodyPr numCol="1"/>
          <a:lstStyle/>
          <a:p>
            <a:endParaRPr lang="en-GB" altLang="en-GB"/>
          </a:p>
        </p:txBody>
      </p:sp>
      <p:sp>
        <p:nvSpPr>
          <p:cNvPr id="6" name="Slide Number Placeholder 5"/>
          <p:cNvSpPr>
            <a:spLocks noGrp="1"/>
          </p:cNvSpPr>
          <p:nvPr>
            <p:ph type="sldNum" sz="quarter" idx="12"/>
          </p:nvPr>
        </p:nvSpPr>
        <p:spPr/>
        <p:txBody>
          <a:bodyPr numCol="1"/>
          <a:lstStyle/>
          <a:p>
            <a:fld id="{56F44A5C-2C3B-4D1C-9AEB-3EA5BC950F23}" type="slidenum">
              <a:rPr lang="en-GB" altLang="en-GB" smtClean="0"/>
              <a:t>‹#›</a:t>
            </a:fld>
            <a:endParaRPr lang="en-GB" altLang="en-GB"/>
          </a:p>
        </p:txBody>
      </p:sp>
    </p:spTree>
    <p:extLst>
      <p:ext uri="{BB962C8B-B14F-4D97-AF65-F5344CB8AC3E}">
        <p14:creationId xmlns:p14="http://schemas.microsoft.com/office/powerpoint/2010/main" val="345285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numCol="1"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numCol="1"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numCol="1"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numCol="1"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numCol="1"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numCol="1"/>
          <a:lstStyle/>
          <a:p>
            <a:fld id="{3913BA46-5669-46F6-8655-570510993ED1}" type="datetimeFigureOut">
              <a:rPr lang="en-GB" altLang="en-GB" smtClean="0"/>
              <a:t>08/08/2023</a:t>
            </a:fld>
            <a:endParaRPr lang="en-GB" altLang="en-GB"/>
          </a:p>
        </p:txBody>
      </p:sp>
      <p:sp>
        <p:nvSpPr>
          <p:cNvPr id="5" name="Footer Placeholder 4"/>
          <p:cNvSpPr>
            <a:spLocks noGrp="1"/>
          </p:cNvSpPr>
          <p:nvPr>
            <p:ph type="ftr" sz="quarter" idx="11"/>
          </p:nvPr>
        </p:nvSpPr>
        <p:spPr/>
        <p:txBody>
          <a:bodyPr numCol="1"/>
          <a:lstStyle/>
          <a:p>
            <a:endParaRPr lang="en-GB" altLang="en-GB"/>
          </a:p>
        </p:txBody>
      </p:sp>
      <p:sp>
        <p:nvSpPr>
          <p:cNvPr id="6" name="Slide Number Placeholder 5"/>
          <p:cNvSpPr>
            <a:spLocks noGrp="1"/>
          </p:cNvSpPr>
          <p:nvPr>
            <p:ph type="sldNum" sz="quarter" idx="12"/>
          </p:nvPr>
        </p:nvSpPr>
        <p:spPr/>
        <p:txBody>
          <a:bodyPr numCol="1"/>
          <a:lstStyle/>
          <a:p>
            <a:fld id="{56F44A5C-2C3B-4D1C-9AEB-3EA5BC950F23}" type="slidenum">
              <a:rPr lang="en-GB" altLang="en-GB" smtClean="0"/>
              <a:t>‹#›</a:t>
            </a:fld>
            <a:endParaRPr lang="en-GB" altLang="en-GB"/>
          </a:p>
        </p:txBody>
      </p:sp>
    </p:spTree>
    <p:extLst>
      <p:ext uri="{BB962C8B-B14F-4D97-AF65-F5344CB8AC3E}">
        <p14:creationId xmlns:p14="http://schemas.microsoft.com/office/powerpoint/2010/main" val="905287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numCol="1"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numCol="1"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numCol="1"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numCol="1"/>
          <a:lstStyle/>
          <a:p>
            <a:fld id="{3913BA46-5669-46F6-8655-570510993ED1}" type="datetimeFigureOut">
              <a:rPr lang="en-GB" altLang="en-GB" smtClean="0"/>
              <a:t>08/08/2023</a:t>
            </a:fld>
            <a:endParaRPr lang="en-GB" altLang="en-GB"/>
          </a:p>
        </p:txBody>
      </p:sp>
      <p:sp>
        <p:nvSpPr>
          <p:cNvPr id="5" name="Footer Placeholder 4"/>
          <p:cNvSpPr>
            <a:spLocks noGrp="1"/>
          </p:cNvSpPr>
          <p:nvPr>
            <p:ph type="ftr" sz="quarter" idx="11"/>
          </p:nvPr>
        </p:nvSpPr>
        <p:spPr/>
        <p:txBody>
          <a:bodyPr numCol="1"/>
          <a:lstStyle/>
          <a:p>
            <a:endParaRPr lang="en-GB" altLang="en-GB"/>
          </a:p>
        </p:txBody>
      </p:sp>
      <p:sp>
        <p:nvSpPr>
          <p:cNvPr id="6" name="Slide Number Placeholder 5"/>
          <p:cNvSpPr>
            <a:spLocks noGrp="1"/>
          </p:cNvSpPr>
          <p:nvPr>
            <p:ph type="sldNum" sz="quarter" idx="12"/>
          </p:nvPr>
        </p:nvSpPr>
        <p:spPr/>
        <p:txBody>
          <a:bodyPr numCol="1"/>
          <a:lstStyle/>
          <a:p>
            <a:fld id="{56F44A5C-2C3B-4D1C-9AEB-3EA5BC950F23}" type="slidenum">
              <a:rPr lang="en-GB" altLang="en-GB" smtClean="0"/>
              <a:t>‹#›</a:t>
            </a:fld>
            <a:endParaRPr lang="en-GB" altLang="en-GB"/>
          </a:p>
        </p:txBody>
      </p:sp>
    </p:spTree>
    <p:extLst>
      <p:ext uri="{BB962C8B-B14F-4D97-AF65-F5344CB8AC3E}">
        <p14:creationId xmlns:p14="http://schemas.microsoft.com/office/powerpoint/2010/main" val="22186350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numCol="1"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numCol="1"/>
          <a:lstStyle/>
          <a:p>
            <a:fld id="{3913BA46-5669-46F6-8655-570510993ED1}" type="datetimeFigureOut">
              <a:rPr lang="en-GB" altLang="en-GB" smtClean="0"/>
              <a:t>08/08/2023</a:t>
            </a:fld>
            <a:endParaRPr lang="en-GB" altLang="en-GB"/>
          </a:p>
        </p:txBody>
      </p:sp>
      <p:sp>
        <p:nvSpPr>
          <p:cNvPr id="5" name="Footer Placeholder 4"/>
          <p:cNvSpPr>
            <a:spLocks noGrp="1"/>
          </p:cNvSpPr>
          <p:nvPr>
            <p:ph type="ftr" sz="quarter" idx="11"/>
          </p:nvPr>
        </p:nvSpPr>
        <p:spPr/>
        <p:txBody>
          <a:bodyPr numCol="1"/>
          <a:lstStyle/>
          <a:p>
            <a:endParaRPr lang="en-GB" altLang="en-GB"/>
          </a:p>
        </p:txBody>
      </p:sp>
      <p:sp>
        <p:nvSpPr>
          <p:cNvPr id="6" name="Slide Number Placeholder 5"/>
          <p:cNvSpPr>
            <a:spLocks noGrp="1"/>
          </p:cNvSpPr>
          <p:nvPr>
            <p:ph type="sldNum" sz="quarter" idx="12"/>
          </p:nvPr>
        </p:nvSpPr>
        <p:spPr/>
        <p:txBody>
          <a:bodyPr numCol="1"/>
          <a:lstStyle/>
          <a:p>
            <a:fld id="{56F44A5C-2C3B-4D1C-9AEB-3EA5BC950F23}" type="slidenum">
              <a:rPr lang="en-GB" altLang="en-GB" smtClean="0"/>
              <a:t>‹#›</a:t>
            </a:fld>
            <a:endParaRPr lang="en-GB" altLang="en-GB"/>
          </a:p>
        </p:txBody>
      </p:sp>
    </p:spTree>
    <p:extLst>
      <p:ext uri="{BB962C8B-B14F-4D97-AF65-F5344CB8AC3E}">
        <p14:creationId xmlns:p14="http://schemas.microsoft.com/office/powerpoint/2010/main" val="17538209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numCol="1"/>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numCol="1"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numCol="1"/>
          <a:lstStyle/>
          <a:p>
            <a:fld id="{3913BA46-5669-46F6-8655-570510993ED1}" type="datetimeFigureOut">
              <a:rPr lang="en-GB" altLang="en-GB" smtClean="0"/>
              <a:t>08/08/2023</a:t>
            </a:fld>
            <a:endParaRPr lang="en-GB" altLang="en-GB"/>
          </a:p>
        </p:txBody>
      </p:sp>
      <p:sp>
        <p:nvSpPr>
          <p:cNvPr id="5" name="Footer Placeholder 4"/>
          <p:cNvSpPr>
            <a:spLocks noGrp="1"/>
          </p:cNvSpPr>
          <p:nvPr>
            <p:ph type="ftr" sz="quarter" idx="11"/>
          </p:nvPr>
        </p:nvSpPr>
        <p:spPr/>
        <p:txBody>
          <a:bodyPr numCol="1"/>
          <a:lstStyle/>
          <a:p>
            <a:endParaRPr lang="en-GB" altLang="en-GB"/>
          </a:p>
        </p:txBody>
      </p:sp>
      <p:sp>
        <p:nvSpPr>
          <p:cNvPr id="6" name="Slide Number Placeholder 5"/>
          <p:cNvSpPr>
            <a:spLocks noGrp="1"/>
          </p:cNvSpPr>
          <p:nvPr>
            <p:ph type="sldNum" sz="quarter" idx="12"/>
          </p:nvPr>
        </p:nvSpPr>
        <p:spPr/>
        <p:txBody>
          <a:bodyPr numCol="1"/>
          <a:lstStyle/>
          <a:p>
            <a:fld id="{56F44A5C-2C3B-4D1C-9AEB-3EA5BC950F23}" type="slidenum">
              <a:rPr lang="en-GB" altLang="en-GB" smtClean="0"/>
              <a:t>‹#›</a:t>
            </a:fld>
            <a:endParaRPr lang="en-GB" altLang="en-GB"/>
          </a:p>
        </p:txBody>
      </p:sp>
    </p:spTree>
    <p:extLst>
      <p:ext uri="{BB962C8B-B14F-4D97-AF65-F5344CB8AC3E}">
        <p14:creationId xmlns:p14="http://schemas.microsoft.com/office/powerpoint/2010/main" val="2869565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US" dirty="0"/>
          </a:p>
        </p:txBody>
      </p:sp>
      <p:sp>
        <p:nvSpPr>
          <p:cNvPr id="3" name="Content Placeholder 2"/>
          <p:cNvSpPr>
            <a:spLocks noGrp="1"/>
          </p:cNvSpPr>
          <p:nvPr>
            <p:ph idx="1"/>
          </p:nvPr>
        </p:nvSpPr>
        <p:spPr/>
        <p:txBody>
          <a:bodyPr numCol="1"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numCol="1"/>
          <a:lstStyle/>
          <a:p>
            <a:fld id="{3913BA46-5669-46F6-8655-570510993ED1}" type="datetimeFigureOut">
              <a:rPr lang="en-GB" altLang="en-GB" smtClean="0"/>
              <a:t>08/08/2023</a:t>
            </a:fld>
            <a:endParaRPr lang="en-GB" altLang="en-GB"/>
          </a:p>
        </p:txBody>
      </p:sp>
      <p:sp>
        <p:nvSpPr>
          <p:cNvPr id="5" name="Footer Placeholder 4"/>
          <p:cNvSpPr>
            <a:spLocks noGrp="1"/>
          </p:cNvSpPr>
          <p:nvPr>
            <p:ph type="ftr" sz="quarter" idx="11"/>
          </p:nvPr>
        </p:nvSpPr>
        <p:spPr/>
        <p:txBody>
          <a:bodyPr numCol="1"/>
          <a:lstStyle/>
          <a:p>
            <a:endParaRPr lang="en-GB" altLang="en-GB"/>
          </a:p>
        </p:txBody>
      </p:sp>
      <p:sp>
        <p:nvSpPr>
          <p:cNvPr id="6" name="Slide Number Placeholder 5"/>
          <p:cNvSpPr>
            <a:spLocks noGrp="1"/>
          </p:cNvSpPr>
          <p:nvPr>
            <p:ph type="sldNum" sz="quarter" idx="12"/>
          </p:nvPr>
        </p:nvSpPr>
        <p:spPr>
          <a:xfrm>
            <a:off x="10951856" y="5867131"/>
            <a:ext cx="551167" cy="365125"/>
          </a:xfrm>
        </p:spPr>
        <p:txBody>
          <a:bodyPr numCol="1"/>
          <a:lstStyle/>
          <a:p>
            <a:fld id="{56F44A5C-2C3B-4D1C-9AEB-3EA5BC950F23}" type="slidenum">
              <a:rPr lang="en-GB" altLang="en-GB" smtClean="0"/>
              <a:t>‹#›</a:t>
            </a:fld>
            <a:endParaRPr lang="en-GB" altLang="en-GB"/>
          </a:p>
        </p:txBody>
      </p:sp>
    </p:spTree>
    <p:extLst>
      <p:ext uri="{BB962C8B-B14F-4D97-AF65-F5344CB8AC3E}">
        <p14:creationId xmlns:p14="http://schemas.microsoft.com/office/powerpoint/2010/main" val="1990674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numCol="1"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numCol="1"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numCol="1"/>
          <a:lstStyle/>
          <a:p>
            <a:fld id="{3913BA46-5669-46F6-8655-570510993ED1}" type="datetimeFigureOut">
              <a:rPr lang="en-GB" altLang="en-GB" smtClean="0"/>
              <a:t>08/08/2023</a:t>
            </a:fld>
            <a:endParaRPr lang="en-GB" altLang="en-GB"/>
          </a:p>
        </p:txBody>
      </p:sp>
      <p:sp>
        <p:nvSpPr>
          <p:cNvPr id="5" name="Footer Placeholder 4"/>
          <p:cNvSpPr>
            <a:spLocks noGrp="1"/>
          </p:cNvSpPr>
          <p:nvPr>
            <p:ph type="ftr" sz="quarter" idx="11"/>
          </p:nvPr>
        </p:nvSpPr>
        <p:spPr/>
        <p:txBody>
          <a:bodyPr numCol="1"/>
          <a:lstStyle/>
          <a:p>
            <a:endParaRPr lang="en-GB" altLang="en-GB"/>
          </a:p>
        </p:txBody>
      </p:sp>
      <p:sp>
        <p:nvSpPr>
          <p:cNvPr id="6" name="Slide Number Placeholder 5"/>
          <p:cNvSpPr>
            <a:spLocks noGrp="1"/>
          </p:cNvSpPr>
          <p:nvPr>
            <p:ph type="sldNum" sz="quarter" idx="12"/>
          </p:nvPr>
        </p:nvSpPr>
        <p:spPr/>
        <p:txBody>
          <a:bodyPr numCol="1"/>
          <a:lstStyle/>
          <a:p>
            <a:fld id="{56F44A5C-2C3B-4D1C-9AEB-3EA5BC950F23}" type="slidenum">
              <a:rPr lang="en-GB" altLang="en-GB" smtClean="0"/>
              <a:t>‹#›</a:t>
            </a:fld>
            <a:endParaRPr lang="en-GB" altLang="en-GB"/>
          </a:p>
        </p:txBody>
      </p:sp>
    </p:spTree>
    <p:extLst>
      <p:ext uri="{BB962C8B-B14F-4D97-AF65-F5344CB8AC3E}">
        <p14:creationId xmlns:p14="http://schemas.microsoft.com/office/powerpoint/2010/main" val="3381379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numCol="1"/>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numCol="1">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numCol="1">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numCol="1"/>
          <a:lstStyle/>
          <a:p>
            <a:fld id="{3913BA46-5669-46F6-8655-570510993ED1}" type="datetimeFigureOut">
              <a:rPr lang="en-GB" altLang="en-GB" smtClean="0"/>
              <a:t>08/08/2023</a:t>
            </a:fld>
            <a:endParaRPr lang="en-GB" altLang="en-GB"/>
          </a:p>
        </p:txBody>
      </p:sp>
      <p:sp>
        <p:nvSpPr>
          <p:cNvPr id="6" name="Footer Placeholder 5"/>
          <p:cNvSpPr>
            <a:spLocks noGrp="1"/>
          </p:cNvSpPr>
          <p:nvPr>
            <p:ph type="ftr" sz="quarter" idx="11"/>
          </p:nvPr>
        </p:nvSpPr>
        <p:spPr/>
        <p:txBody>
          <a:bodyPr numCol="1"/>
          <a:lstStyle/>
          <a:p>
            <a:endParaRPr lang="en-GB" altLang="en-GB"/>
          </a:p>
        </p:txBody>
      </p:sp>
      <p:sp>
        <p:nvSpPr>
          <p:cNvPr id="7" name="Slide Number Placeholder 6"/>
          <p:cNvSpPr>
            <a:spLocks noGrp="1"/>
          </p:cNvSpPr>
          <p:nvPr>
            <p:ph type="sldNum" sz="quarter" idx="12"/>
          </p:nvPr>
        </p:nvSpPr>
        <p:spPr/>
        <p:txBody>
          <a:bodyPr numCol="1"/>
          <a:lstStyle/>
          <a:p>
            <a:fld id="{56F44A5C-2C3B-4D1C-9AEB-3EA5BC950F23}" type="slidenum">
              <a:rPr lang="en-GB" altLang="en-GB" smtClean="0"/>
              <a:t>‹#›</a:t>
            </a:fld>
            <a:endParaRPr lang="en-GB" altLang="en-GB"/>
          </a:p>
        </p:txBody>
      </p:sp>
    </p:spTree>
    <p:extLst>
      <p:ext uri="{BB962C8B-B14F-4D97-AF65-F5344CB8AC3E}">
        <p14:creationId xmlns:p14="http://schemas.microsoft.com/office/powerpoint/2010/main" val="24047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numCol="1"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numCol="1"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numCol="1"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numCol="1"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numCol="1"/>
          <a:lstStyle/>
          <a:p>
            <a:fld id="{3913BA46-5669-46F6-8655-570510993ED1}" type="datetimeFigureOut">
              <a:rPr lang="en-GB" altLang="en-GB" smtClean="0"/>
              <a:t>08/08/2023</a:t>
            </a:fld>
            <a:endParaRPr lang="en-GB" altLang="en-GB"/>
          </a:p>
        </p:txBody>
      </p:sp>
      <p:sp>
        <p:nvSpPr>
          <p:cNvPr id="8" name="Footer Placeholder 7"/>
          <p:cNvSpPr>
            <a:spLocks noGrp="1"/>
          </p:cNvSpPr>
          <p:nvPr>
            <p:ph type="ftr" sz="quarter" idx="11"/>
          </p:nvPr>
        </p:nvSpPr>
        <p:spPr/>
        <p:txBody>
          <a:bodyPr numCol="1"/>
          <a:lstStyle/>
          <a:p>
            <a:endParaRPr lang="en-GB" altLang="en-GB"/>
          </a:p>
        </p:txBody>
      </p:sp>
      <p:sp>
        <p:nvSpPr>
          <p:cNvPr id="9" name="Slide Number Placeholder 8"/>
          <p:cNvSpPr>
            <a:spLocks noGrp="1"/>
          </p:cNvSpPr>
          <p:nvPr>
            <p:ph type="sldNum" sz="quarter" idx="12"/>
          </p:nvPr>
        </p:nvSpPr>
        <p:spPr/>
        <p:txBody>
          <a:bodyPr numCol="1"/>
          <a:lstStyle/>
          <a:p>
            <a:fld id="{56F44A5C-2C3B-4D1C-9AEB-3EA5BC950F23}" type="slidenum">
              <a:rPr lang="en-GB" altLang="en-GB" smtClean="0"/>
              <a:t>‹#›</a:t>
            </a:fld>
            <a:endParaRPr lang="en-GB" altLang="en-GB"/>
          </a:p>
        </p:txBody>
      </p:sp>
    </p:spTree>
    <p:extLst>
      <p:ext uri="{BB962C8B-B14F-4D97-AF65-F5344CB8AC3E}">
        <p14:creationId xmlns:p14="http://schemas.microsoft.com/office/powerpoint/2010/main" val="1268150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US" dirty="0"/>
          </a:p>
        </p:txBody>
      </p:sp>
      <p:sp>
        <p:nvSpPr>
          <p:cNvPr id="3" name="Date Placeholder 2"/>
          <p:cNvSpPr>
            <a:spLocks noGrp="1"/>
          </p:cNvSpPr>
          <p:nvPr>
            <p:ph type="dt" sz="half" idx="10"/>
          </p:nvPr>
        </p:nvSpPr>
        <p:spPr/>
        <p:txBody>
          <a:bodyPr numCol="1"/>
          <a:lstStyle/>
          <a:p>
            <a:fld id="{3913BA46-5669-46F6-8655-570510993ED1}" type="datetimeFigureOut">
              <a:rPr lang="en-GB" altLang="en-GB" smtClean="0"/>
              <a:t>08/08/2023</a:t>
            </a:fld>
            <a:endParaRPr lang="en-GB" altLang="en-GB"/>
          </a:p>
        </p:txBody>
      </p:sp>
      <p:sp>
        <p:nvSpPr>
          <p:cNvPr id="4" name="Footer Placeholder 3"/>
          <p:cNvSpPr>
            <a:spLocks noGrp="1"/>
          </p:cNvSpPr>
          <p:nvPr>
            <p:ph type="ftr" sz="quarter" idx="11"/>
          </p:nvPr>
        </p:nvSpPr>
        <p:spPr/>
        <p:txBody>
          <a:bodyPr numCol="1"/>
          <a:lstStyle/>
          <a:p>
            <a:endParaRPr lang="en-GB" altLang="en-GB"/>
          </a:p>
        </p:txBody>
      </p:sp>
      <p:sp>
        <p:nvSpPr>
          <p:cNvPr id="5" name="Slide Number Placeholder 4"/>
          <p:cNvSpPr>
            <a:spLocks noGrp="1"/>
          </p:cNvSpPr>
          <p:nvPr>
            <p:ph type="sldNum" sz="quarter" idx="12"/>
          </p:nvPr>
        </p:nvSpPr>
        <p:spPr/>
        <p:txBody>
          <a:bodyPr numCol="1"/>
          <a:lstStyle/>
          <a:p>
            <a:fld id="{56F44A5C-2C3B-4D1C-9AEB-3EA5BC950F23}" type="slidenum">
              <a:rPr lang="en-GB" altLang="en-GB" smtClean="0"/>
              <a:t>‹#›</a:t>
            </a:fld>
            <a:endParaRPr lang="en-GB" altLang="en-GB"/>
          </a:p>
        </p:txBody>
      </p:sp>
    </p:spTree>
    <p:extLst>
      <p:ext uri="{BB962C8B-B14F-4D97-AF65-F5344CB8AC3E}">
        <p14:creationId xmlns:p14="http://schemas.microsoft.com/office/powerpoint/2010/main" val="3744778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numCol="1"/>
          <a:lstStyle/>
          <a:p>
            <a:fld id="{3913BA46-5669-46F6-8655-570510993ED1}" type="datetimeFigureOut">
              <a:rPr lang="en-GB" altLang="en-GB" smtClean="0"/>
              <a:t>08/08/2023</a:t>
            </a:fld>
            <a:endParaRPr lang="en-GB" altLang="en-GB"/>
          </a:p>
        </p:txBody>
      </p:sp>
      <p:sp>
        <p:nvSpPr>
          <p:cNvPr id="3" name="Footer Placeholder 2"/>
          <p:cNvSpPr>
            <a:spLocks noGrp="1"/>
          </p:cNvSpPr>
          <p:nvPr>
            <p:ph type="ftr" sz="quarter" idx="11"/>
          </p:nvPr>
        </p:nvSpPr>
        <p:spPr/>
        <p:txBody>
          <a:bodyPr numCol="1"/>
          <a:lstStyle/>
          <a:p>
            <a:endParaRPr lang="en-GB" altLang="en-GB"/>
          </a:p>
        </p:txBody>
      </p:sp>
      <p:sp>
        <p:nvSpPr>
          <p:cNvPr id="4" name="Slide Number Placeholder 3"/>
          <p:cNvSpPr>
            <a:spLocks noGrp="1"/>
          </p:cNvSpPr>
          <p:nvPr>
            <p:ph type="sldNum" sz="quarter" idx="12"/>
          </p:nvPr>
        </p:nvSpPr>
        <p:spPr/>
        <p:txBody>
          <a:bodyPr numCol="1"/>
          <a:lstStyle/>
          <a:p>
            <a:fld id="{56F44A5C-2C3B-4D1C-9AEB-3EA5BC950F23}" type="slidenum">
              <a:rPr lang="en-GB" altLang="en-GB" smtClean="0"/>
              <a:t>‹#›</a:t>
            </a:fld>
            <a:endParaRPr lang="en-GB" altLang="en-GB"/>
          </a:p>
        </p:txBody>
      </p:sp>
    </p:spTree>
    <p:extLst>
      <p:ext uri="{BB962C8B-B14F-4D97-AF65-F5344CB8AC3E}">
        <p14:creationId xmlns:p14="http://schemas.microsoft.com/office/powerpoint/2010/main" val="2997078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numCol="1"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numCol="1"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numCol="1">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numCol="1"/>
          <a:lstStyle/>
          <a:p>
            <a:fld id="{3913BA46-5669-46F6-8655-570510993ED1}" type="datetimeFigureOut">
              <a:rPr lang="en-GB" altLang="en-GB" smtClean="0"/>
              <a:t>08/08/2023</a:t>
            </a:fld>
            <a:endParaRPr lang="en-GB" altLang="en-GB"/>
          </a:p>
        </p:txBody>
      </p:sp>
      <p:sp>
        <p:nvSpPr>
          <p:cNvPr id="6" name="Footer Placeholder 5"/>
          <p:cNvSpPr>
            <a:spLocks noGrp="1"/>
          </p:cNvSpPr>
          <p:nvPr>
            <p:ph type="ftr" sz="quarter" idx="11"/>
          </p:nvPr>
        </p:nvSpPr>
        <p:spPr/>
        <p:txBody>
          <a:bodyPr numCol="1"/>
          <a:lstStyle/>
          <a:p>
            <a:endParaRPr lang="en-GB" altLang="en-GB"/>
          </a:p>
        </p:txBody>
      </p:sp>
      <p:sp>
        <p:nvSpPr>
          <p:cNvPr id="7" name="Slide Number Placeholder 6"/>
          <p:cNvSpPr>
            <a:spLocks noGrp="1"/>
          </p:cNvSpPr>
          <p:nvPr>
            <p:ph type="sldNum" sz="quarter" idx="12"/>
          </p:nvPr>
        </p:nvSpPr>
        <p:spPr/>
        <p:txBody>
          <a:bodyPr numCol="1"/>
          <a:lstStyle/>
          <a:p>
            <a:fld id="{56F44A5C-2C3B-4D1C-9AEB-3EA5BC950F23}" type="slidenum">
              <a:rPr lang="en-GB" altLang="en-GB" smtClean="0"/>
              <a:t>‹#›</a:t>
            </a:fld>
            <a:endParaRPr lang="en-GB" altLang="en-GB"/>
          </a:p>
        </p:txBody>
      </p:sp>
    </p:spTree>
    <p:extLst>
      <p:ext uri="{BB962C8B-B14F-4D97-AF65-F5344CB8AC3E}">
        <p14:creationId xmlns:p14="http://schemas.microsoft.com/office/powerpoint/2010/main" val="2698478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numCol="1"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numCol="1"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numCol="1">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numCol="1"/>
          <a:lstStyle/>
          <a:p>
            <a:fld id="{3913BA46-5669-46F6-8655-570510993ED1}" type="datetimeFigureOut">
              <a:rPr lang="en-GB" altLang="en-GB" smtClean="0"/>
              <a:t>08/08/2023</a:t>
            </a:fld>
            <a:endParaRPr lang="en-GB" altLang="en-GB"/>
          </a:p>
        </p:txBody>
      </p:sp>
      <p:sp>
        <p:nvSpPr>
          <p:cNvPr id="6" name="Footer Placeholder 5"/>
          <p:cNvSpPr>
            <a:spLocks noGrp="1"/>
          </p:cNvSpPr>
          <p:nvPr>
            <p:ph type="ftr" sz="quarter" idx="11"/>
          </p:nvPr>
        </p:nvSpPr>
        <p:spPr/>
        <p:txBody>
          <a:bodyPr numCol="1"/>
          <a:lstStyle/>
          <a:p>
            <a:endParaRPr lang="en-GB" altLang="en-GB"/>
          </a:p>
        </p:txBody>
      </p:sp>
      <p:sp>
        <p:nvSpPr>
          <p:cNvPr id="7" name="Slide Number Placeholder 6"/>
          <p:cNvSpPr>
            <a:spLocks noGrp="1"/>
          </p:cNvSpPr>
          <p:nvPr>
            <p:ph type="sldNum" sz="quarter" idx="12"/>
          </p:nvPr>
        </p:nvSpPr>
        <p:spPr/>
        <p:txBody>
          <a:bodyPr numCol="1"/>
          <a:lstStyle/>
          <a:p>
            <a:fld id="{56F44A5C-2C3B-4D1C-9AEB-3EA5BC950F23}" type="slidenum">
              <a:rPr lang="en-GB" altLang="en-GB" smtClean="0"/>
              <a:t>‹#›</a:t>
            </a:fld>
            <a:endParaRPr lang="en-GB" altLang="en-GB"/>
          </a:p>
        </p:txBody>
      </p:sp>
    </p:spTree>
    <p:extLst>
      <p:ext uri="{BB962C8B-B14F-4D97-AF65-F5344CB8AC3E}">
        <p14:creationId xmlns:p14="http://schemas.microsoft.com/office/powerpoint/2010/main" val="329950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numCol="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numCol="1"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numCol="1" rtlCol="0" anchor="ctr"/>
          <a:lstStyle>
            <a:lvl1pPr algn="r">
              <a:defRPr sz="1000" b="0" i="0">
                <a:solidFill>
                  <a:schemeClr val="tx1"/>
                </a:solidFill>
                <a:effectLst/>
                <a:latin typeface="+mn-lt"/>
              </a:defRPr>
            </a:lvl1pPr>
          </a:lstStyle>
          <a:p>
            <a:fld id="{3913BA46-5669-46F6-8655-570510993ED1}" type="datetimeFigureOut">
              <a:rPr lang="en-GB" altLang="en-GB" smtClean="0"/>
              <a:t>08/08/2023</a:t>
            </a:fld>
            <a:endParaRPr lang="en-GB" altLang="en-GB"/>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numCol="1" rtlCol="0" anchor="ctr"/>
          <a:lstStyle>
            <a:lvl1pPr algn="l">
              <a:defRPr sz="1000" b="0" i="0">
                <a:solidFill>
                  <a:schemeClr val="tx1"/>
                </a:solidFill>
                <a:effectLst/>
                <a:latin typeface="+mn-lt"/>
              </a:defRPr>
            </a:lvl1pPr>
          </a:lstStyle>
          <a:p>
            <a:endParaRPr lang="en-GB" altLang="en-GB"/>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numCol="1" rtlCol="0" anchor="ctr"/>
          <a:lstStyle>
            <a:lvl1pPr algn="r">
              <a:defRPr sz="1000" b="0" i="0">
                <a:solidFill>
                  <a:schemeClr val="tx1"/>
                </a:solidFill>
                <a:effectLst/>
                <a:latin typeface="+mn-lt"/>
              </a:defRPr>
            </a:lvl1pPr>
          </a:lstStyle>
          <a:p>
            <a:fld id="{56F44A5C-2C3B-4D1C-9AEB-3EA5BC950F23}" type="slidenum">
              <a:rPr lang="en-GB" altLang="en-GB" smtClean="0"/>
              <a:t>‹#›</a:t>
            </a:fld>
            <a:endParaRPr lang="en-GB" altLang="en-GB"/>
          </a:p>
        </p:txBody>
      </p:sp>
    </p:spTree>
    <p:extLst>
      <p:ext uri="{BB962C8B-B14F-4D97-AF65-F5344CB8AC3E}">
        <p14:creationId xmlns:p14="http://schemas.microsoft.com/office/powerpoint/2010/main" val="3283016412"/>
      </p:ext>
    </p:extLst>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5F1F1-53B9-4E8F-B53F-6EAB65FB57FD}"/>
              </a:ext>
            </a:extLst>
          </p:cNvPr>
          <p:cNvSpPr>
            <a:spLocks noGrp="1"/>
          </p:cNvSpPr>
          <p:nvPr>
            <p:ph type="ctrTitle"/>
          </p:nvPr>
        </p:nvSpPr>
        <p:spPr>
          <a:xfrm>
            <a:off x="3043811" y="2149053"/>
            <a:ext cx="8574622" cy="942349"/>
          </a:xfrm>
        </p:spPr>
        <p:txBody>
          <a:bodyPr numCol="1">
            <a:normAutofit/>
          </a:bodyPr>
          <a:lstStyle/>
          <a:p>
            <a:pPr algn="ctr"/>
            <a:r>
              <a:rPr lang="en-GB" altLang="en-GB" sz="4800" b="1" u="sng" dirty="0">
                <a:latin typeface="Times New Roman" panose="02020603050405020304" pitchFamily="18" charset="0"/>
                <a:cs typeface="Times New Roman" panose="02020603050405020304" pitchFamily="18" charset="0"/>
              </a:rPr>
              <a:t>Family Law Training </a:t>
            </a:r>
          </a:p>
        </p:txBody>
      </p:sp>
      <p:sp>
        <p:nvSpPr>
          <p:cNvPr id="3" name="Subtitle 2">
            <a:extLst>
              <a:ext uri="{FF2B5EF4-FFF2-40B4-BE49-F238E27FC236}">
                <a16:creationId xmlns:a16="http://schemas.microsoft.com/office/drawing/2014/main" id="{C8995BEF-1982-4A51-8CB5-1719FB50C700}"/>
              </a:ext>
            </a:extLst>
          </p:cNvPr>
          <p:cNvSpPr>
            <a:spLocks noGrp="1"/>
          </p:cNvSpPr>
          <p:nvPr>
            <p:ph type="subTitle" idx="1"/>
          </p:nvPr>
        </p:nvSpPr>
        <p:spPr>
          <a:xfrm>
            <a:off x="4820575" y="4237772"/>
            <a:ext cx="6327340" cy="1388534"/>
          </a:xfrm>
        </p:spPr>
        <p:txBody>
          <a:bodyPr numCol="1">
            <a:normAutofit/>
          </a:bodyPr>
          <a:lstStyle/>
          <a:p>
            <a:r>
              <a:rPr lang="en-GB" altLang="en-GB" sz="2000" dirty="0">
                <a:latin typeface="Times New Roman" panose="02020603050405020304" pitchFamily="18" charset="0"/>
                <a:cs typeface="Times New Roman" panose="02020603050405020304" pitchFamily="18" charset="0"/>
              </a:rPr>
              <a:t>Lisa Okoroafor</a:t>
            </a:r>
          </a:p>
          <a:p>
            <a:r>
              <a:rPr sz="2000">
                <a:latin typeface="Times New Roman"/>
              </a:rPr>
              <a:t>Solicitor </a:t>
            </a:r>
          </a:p>
          <a:p>
            <a:r>
              <a:rPr lang="en-GB" altLang="en-GB" sz="2000" dirty="0">
                <a:latin typeface="Times New Roman" panose="02020603050405020304" pitchFamily="18" charset="0"/>
                <a:cs typeface="Times New Roman" panose="02020603050405020304" pitchFamily="18" charset="0"/>
              </a:rPr>
              <a:t>Legal Advice Centre (University House)</a:t>
            </a:r>
          </a:p>
          <a:p>
            <a:r>
              <a:rPr sz="2000">
                <a:latin typeface="Times New Roman"/>
              </a:rPr>
              <a:t>July 2023</a:t>
            </a:r>
          </a:p>
          <a:p>
            <a:endParaRPr sz="2000">
              <a:latin typeface="Times New Roman"/>
            </a:endParaRPr>
          </a:p>
        </p:txBody>
      </p:sp>
    </p:spTree>
    <p:extLst>
      <p:ext uri="{BB962C8B-B14F-4D97-AF65-F5344CB8AC3E}">
        <p14:creationId xmlns:p14="http://schemas.microsoft.com/office/powerpoint/2010/main" val="3824647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465501" y="905470"/>
            <a:ext cx="10083092" cy="5553582"/>
          </a:xfrm>
        </p:spPr>
        <p:txBody>
          <a:bodyPr numCol="1"/>
          <a:lstStyle/>
          <a:p>
            <a:pPr algn="l">
              <a:buFont typeface="Wingdings"/>
              <a:buChar char="Ø"/>
            </a:pPr>
            <a:endParaRPr/>
          </a:p>
          <a:p>
            <a:pPr algn="l">
              <a:buFont typeface="Wingdings"/>
              <a:buChar char="Ø"/>
            </a:pPr>
            <a:endParaRPr/>
          </a:p>
          <a:p>
            <a:pPr algn="l">
              <a:buNone/>
            </a:pPr>
            <a:r>
              <a:rPr sz="1800">
                <a:latin typeface="Times New Roman"/>
              </a:rPr>
              <a:t>The court will also have regard to the following criteria, which is called the Welfare Checklist: Section 1 (3) CA 1989. </a:t>
            </a:r>
          </a:p>
          <a:p>
            <a:pPr algn="l">
              <a:buFont typeface="Wingdings"/>
              <a:buChar char="Ø"/>
            </a:pPr>
            <a:r>
              <a:rPr sz="1800">
                <a:latin typeface="Times New Roman"/>
              </a:rPr>
              <a:t>The ascertainable wishes and feelings of the child concerned (considered in the light of the child’s age and understanding) </a:t>
            </a:r>
          </a:p>
          <a:p>
            <a:pPr algn="l">
              <a:buFont typeface="Wingdings"/>
              <a:buChar char="Ø"/>
            </a:pPr>
            <a:r>
              <a:rPr sz="1800">
                <a:latin typeface="Times New Roman"/>
              </a:rPr>
              <a:t>The child’s physical, emotional and educational needs </a:t>
            </a:r>
          </a:p>
          <a:p>
            <a:pPr algn="l">
              <a:buFont typeface="Wingdings"/>
              <a:buChar char="Ø"/>
            </a:pPr>
            <a:r>
              <a:rPr sz="1800">
                <a:latin typeface="Times New Roman"/>
              </a:rPr>
              <a:t>The likely effect on the child of any change in his/her circumstances </a:t>
            </a:r>
          </a:p>
          <a:p>
            <a:pPr algn="l">
              <a:buFont typeface="Wingdings"/>
              <a:buChar char="Ø"/>
            </a:pPr>
            <a:r>
              <a:rPr sz="1800">
                <a:latin typeface="Times New Roman"/>
              </a:rPr>
              <a:t>The child’s age, sex, background, and any other characteristic which the court considers relevant </a:t>
            </a:r>
          </a:p>
          <a:p>
            <a:pPr algn="l">
              <a:buFont typeface="Wingdings"/>
              <a:buChar char="Ø"/>
            </a:pPr>
            <a:r>
              <a:rPr sz="1800">
                <a:latin typeface="Times New Roman"/>
              </a:rPr>
              <a:t>Any harm which the child has suffered or is at risk of suffering </a:t>
            </a:r>
          </a:p>
          <a:p>
            <a:pPr algn="l">
              <a:buFont typeface="Wingdings"/>
              <a:buChar char="Ø"/>
            </a:pPr>
            <a:r>
              <a:rPr sz="1800">
                <a:latin typeface="Times New Roman"/>
              </a:rPr>
              <a:t>How capable each of the child’s parents, and any other person in relation to whom the court considers the question to be relevant, is of meeting the child’s needs</a:t>
            </a:r>
          </a:p>
          <a:p>
            <a:pPr algn="l">
              <a:buFont typeface="Wingdings"/>
              <a:buChar char="Ø"/>
            </a:pPr>
            <a:r>
              <a:t> </a:t>
            </a:r>
            <a:r>
              <a:rPr sz="1800">
                <a:latin typeface="Times New Roman"/>
              </a:rPr>
              <a:t>The range of powers available to the court under the Children Act in the proceedings in question.</a:t>
            </a:r>
          </a:p>
          <a:p>
            <a:pPr marL="0" indent="0">
              <a:buNone/>
            </a:pPr>
            <a:endParaRPr lang="en-GB" altLang="en-GB" dirty="0"/>
          </a:p>
        </p:txBody>
      </p:sp>
      <p:sp>
        <p:nvSpPr>
          <p:cNvPr id="4" name="TextBox 3">
            <a:extLst>
              <a:ext uri="{FF2B5EF4-FFF2-40B4-BE49-F238E27FC236}">
                <a16:creationId xmlns:a16="http://schemas.microsoft.com/office/drawing/2014/main" id="{F9909981-53AD-418E-8DDD-8CB7E0D88537}"/>
              </a:ext>
            </a:extLst>
          </p:cNvPr>
          <p:cNvSpPr txBox="1"/>
          <p:nvPr/>
        </p:nvSpPr>
        <p:spPr>
          <a:xfrm>
            <a:off x="1484309" y="951493"/>
            <a:ext cx="7284120" cy="646271"/>
          </a:xfrm>
          <a:prstGeom prst="rect">
            <a:avLst/>
          </a:prstGeom>
          <a:noFill/>
          <a:ln cap="flat">
            <a:noFill/>
          </a:ln>
        </p:spPr>
        <p:txBody>
          <a:bodyPr vert="horz" wrap="square" lIns="91440" tIns="45720" rIns="91440" bIns="45720" numCol="1" anchor="t" anchorCtr="0" compatLnSpc="1">
            <a:spAutoFit/>
          </a:bodyPr>
          <a:lstStyle/>
          <a:p>
            <a:pPr marL="0" marR="0" lvl="0" indent="0" algn="l" defTabSz="457200" rtl="0" hangingPunct="1">
              <a:lnSpc>
                <a:spcPct val="100000"/>
              </a:lnSpc>
              <a:spcBef>
                <a:spcPts val="0"/>
              </a:spcBef>
              <a:spcAft>
                <a:spcPts val="0"/>
              </a:spcAft>
              <a:buNone/>
              <a:tabLst/>
              <a:defRPr sz="1800" b="0" i="0" u="none" strike="noStrike" kern="0" cap="none" spc="0" baseline="0">
                <a:solidFill>
                  <a:srgbClr val="000000"/>
                </a:solidFill>
                <a:uFillTx/>
              </a:defRPr>
            </a:pPr>
            <a:r>
              <a:rPr sz="2400" b="1" u="sng">
                <a:latin typeface="Times New Roman"/>
              </a:rPr>
              <a:t>Welfare Checklist – What the court takes into consideration</a:t>
            </a:r>
          </a:p>
        </p:txBody>
      </p:sp>
    </p:spTree>
    <p:extLst>
      <p:ext uri="{BB962C8B-B14F-4D97-AF65-F5344CB8AC3E}">
        <p14:creationId xmlns:p14="http://schemas.microsoft.com/office/powerpoint/2010/main" val="638367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397653" y="-166416"/>
            <a:ext cx="10644283" cy="6951107"/>
          </a:xfrm>
        </p:spPr>
        <p:txBody>
          <a:bodyPr numCol="1"/>
          <a:lstStyle/>
          <a:p>
            <a:pPr algn="l">
              <a:buFont typeface="Wingdings"/>
              <a:buChar char="Ø"/>
            </a:pPr>
            <a:endParaRPr/>
          </a:p>
          <a:p>
            <a:pPr algn="l">
              <a:buFont typeface="Wingdings"/>
              <a:buChar char="Ø"/>
            </a:pPr>
            <a:endParaRPr/>
          </a:p>
          <a:p>
            <a:pPr algn="l">
              <a:buNone/>
            </a:pPr>
            <a:endParaRPr/>
          </a:p>
          <a:p>
            <a:pPr algn="l">
              <a:buFont typeface="Wingdings"/>
              <a:buChar char="Ø"/>
            </a:pPr>
            <a:r>
              <a:rPr sz="1800">
                <a:latin typeface="Times New Roman"/>
              </a:rPr>
              <a:t>The Cafcass is an independent organisation tasked with looking after the interests of children involved in family proceedings. Cafcass work with children and their families and advises the court on what it considers to be in the children’s best interests. </a:t>
            </a:r>
          </a:p>
          <a:p>
            <a:pPr algn="l">
              <a:buFont typeface="Wingdings"/>
              <a:buChar char="Ø"/>
            </a:pPr>
            <a:endParaRPr sz="1800">
              <a:latin typeface="Times New Roman"/>
            </a:endParaRPr>
          </a:p>
          <a:p>
            <a:pPr algn="l">
              <a:buFont typeface="Wingdings"/>
              <a:buChar char="Ø"/>
            </a:pPr>
            <a:r>
              <a:rPr sz="1800">
                <a:latin typeface="Times New Roman"/>
              </a:rPr>
              <a:t>In cases relating to CAO, Cafcass will usually carry out certain checks prior to the first hearing. This will involve them contacting the police and Local Authority to see if there are any known safeguarding or welfare concerns about the child(ren) involved. </a:t>
            </a:r>
          </a:p>
          <a:p>
            <a:pPr algn="l">
              <a:buFont typeface="Wingdings"/>
              <a:buChar char="Ø"/>
            </a:pPr>
            <a:endParaRPr sz="1800">
              <a:latin typeface="Times New Roman"/>
            </a:endParaRPr>
          </a:p>
          <a:p>
            <a:pPr algn="l">
              <a:buFont typeface="Wingdings"/>
              <a:buChar char="Ø"/>
            </a:pPr>
            <a:r>
              <a:rPr sz="1800">
                <a:latin typeface="Times New Roman"/>
              </a:rPr>
              <a:t>Cafcass will also usually speak to each parent (usually be telephone) to give them an opportunity to explain any safeguarding or welfare concerns which they have. Cafcass will then prepare a safeguarding letter; this is a short report which Cafcass make available to the court containing the outcomes of the safeguarding checks and any potential welfare issues which have been identified. The safeguarding letter is usually made available to the court at least three days prior to the hearing.</a:t>
            </a:r>
          </a:p>
          <a:p>
            <a:pPr algn="l">
              <a:buFont typeface="Wingdings"/>
              <a:buChar char="Ø"/>
            </a:pPr>
            <a:endParaRPr sz="1800">
              <a:latin typeface="Times New Roman"/>
            </a:endParaRPr>
          </a:p>
          <a:p>
            <a:pPr algn="l">
              <a:buFont typeface="Wingdings"/>
              <a:buChar char="Ø"/>
            </a:pPr>
            <a:r>
              <a:rPr sz="1800">
                <a:latin typeface="Times New Roman"/>
              </a:rPr>
              <a:t>At the first hearing the court will determine the future role of Cafcass in the proceedings. If there are no welfare concerns then a Cafcass officer may still be involved to try to assist the parties in coming to an agreement with minimal further court proceedings. If parents are unable to reach an agreement or there are welfare concerns then the Cafcass officer may be asked to carry out further work with the family and prepare a more detailed report on the welfare issues</a:t>
            </a:r>
          </a:p>
          <a:p>
            <a:pPr marL="0" indent="0">
              <a:buNone/>
            </a:pPr>
            <a:endParaRPr lang="en-GB" altLang="en-GB" dirty="0"/>
          </a:p>
        </p:txBody>
      </p:sp>
      <p:sp>
        <p:nvSpPr>
          <p:cNvPr id="4" name="TextBox 3">
            <a:extLst>
              <a:ext uri="{FF2B5EF4-FFF2-40B4-BE49-F238E27FC236}">
                <a16:creationId xmlns:a16="http://schemas.microsoft.com/office/drawing/2014/main" id="{F9909981-53AD-418E-8DDD-8CB7E0D88537}"/>
              </a:ext>
            </a:extLst>
          </p:cNvPr>
          <p:cNvSpPr txBox="1"/>
          <p:nvPr/>
        </p:nvSpPr>
        <p:spPr>
          <a:xfrm>
            <a:off x="1538583" y="1631"/>
            <a:ext cx="7284006" cy="646033"/>
          </a:xfrm>
          <a:prstGeom prst="rect">
            <a:avLst/>
          </a:prstGeom>
          <a:noFill/>
          <a:ln cap="flat">
            <a:noFill/>
          </a:ln>
        </p:spPr>
        <p:txBody>
          <a:bodyPr vert="horz" wrap="square" lIns="91440" tIns="45720" rIns="91440" bIns="45720" numCol="1" anchor="t" anchorCtr="0" compatLnSpc="1">
            <a:spAutoFit/>
          </a:bodyPr>
          <a:lstStyle/>
          <a:p>
            <a:pPr marL="0" marR="0" lvl="0" indent="0" algn="l" defTabSz="457200" rtl="0" hangingPunct="1">
              <a:lnSpc>
                <a:spcPct val="100000"/>
              </a:lnSpc>
              <a:spcBef>
                <a:spcPts val="0"/>
              </a:spcBef>
              <a:spcAft>
                <a:spcPts val="0"/>
              </a:spcAft>
              <a:buNone/>
              <a:tabLst/>
              <a:defRPr sz="1800" b="0" i="0" u="none" strike="noStrike" kern="0" cap="none" spc="0" baseline="0">
                <a:solidFill>
                  <a:srgbClr val="000000"/>
                </a:solidFill>
                <a:uFillTx/>
              </a:defRPr>
            </a:pPr>
            <a:r>
              <a:rPr sz="2400" b="1" u="sng">
                <a:latin typeface="Times New Roman"/>
              </a:rPr>
              <a:t>The Role of Children and Family Court Advisory and Support Service (CAFCASS) </a:t>
            </a:r>
          </a:p>
        </p:txBody>
      </p:sp>
    </p:spTree>
    <p:extLst>
      <p:ext uri="{BB962C8B-B14F-4D97-AF65-F5344CB8AC3E}">
        <p14:creationId xmlns:p14="http://schemas.microsoft.com/office/powerpoint/2010/main" val="638367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112695" y="-424236"/>
            <a:ext cx="10644283" cy="6951107"/>
          </a:xfrm>
        </p:spPr>
        <p:txBody>
          <a:bodyPr numCol="1"/>
          <a:lstStyle/>
          <a:p>
            <a:pPr algn="l">
              <a:buFont typeface="Wingdings"/>
              <a:buChar char="Ø"/>
            </a:pPr>
            <a:endParaRPr/>
          </a:p>
          <a:p>
            <a:pPr algn="l">
              <a:buFont typeface="Wingdings"/>
              <a:buChar char="Ø"/>
            </a:pPr>
            <a:endParaRPr/>
          </a:p>
          <a:p>
            <a:pPr algn="l">
              <a:buNone/>
            </a:pPr>
            <a:endParaRPr/>
          </a:p>
          <a:p>
            <a:pPr algn="l">
              <a:buNone/>
            </a:pPr>
            <a:r>
              <a:rPr sz="1800">
                <a:latin typeface="Times New Roman"/>
              </a:rPr>
              <a:t>T</a:t>
            </a:r>
            <a:r>
              <a:rPr sz="1800" b="1">
                <a:latin typeface="Times New Roman"/>
              </a:rPr>
              <a:t>he Section 7 Report</a:t>
            </a:r>
          </a:p>
          <a:p>
            <a:pPr algn="l">
              <a:buFont typeface="Wingdings"/>
              <a:buChar char="Ø"/>
            </a:pPr>
            <a:endParaRPr sz="1800" b="1">
              <a:latin typeface="Times New Roman"/>
            </a:endParaRPr>
          </a:p>
          <a:p>
            <a:pPr algn="l">
              <a:buFont typeface="Wingdings"/>
              <a:buChar char="Ø"/>
            </a:pPr>
            <a:r>
              <a:rPr sz="1800">
                <a:latin typeface="Times New Roman"/>
              </a:rPr>
              <a:t>The court will often ask Cafcass to prepare a report which will assist in determining the outcome of a family court dispute. A Cafcass officer will prepare this report after meeting with both parties and the child (alone where possible and only if the child has sufficient maturity and understanding). This more detailed report is known as a Section 7 report. </a:t>
            </a:r>
          </a:p>
          <a:p>
            <a:pPr algn="l">
              <a:buFont typeface="Wingdings"/>
              <a:buChar char="Ø"/>
            </a:pPr>
            <a:endParaRPr sz="1800">
              <a:latin typeface="Times New Roman"/>
            </a:endParaRPr>
          </a:p>
          <a:p>
            <a:pPr algn="l">
              <a:buFont typeface="Wingdings"/>
              <a:buChar char="Ø"/>
            </a:pPr>
            <a:r>
              <a:rPr sz="1800">
                <a:latin typeface="Times New Roman"/>
              </a:rPr>
              <a:t>When writing a report the Cafcass officer will have specific regard to ‘welfare checklist’ </a:t>
            </a:r>
          </a:p>
          <a:p>
            <a:pPr marL="0" indent="0">
              <a:buNone/>
            </a:pPr>
            <a:endParaRPr lang="en-GB" altLang="en-GB" dirty="0"/>
          </a:p>
        </p:txBody>
      </p:sp>
      <p:sp>
        <p:nvSpPr>
          <p:cNvPr id="4" name="TextBox 3">
            <a:extLst>
              <a:ext uri="{FF2B5EF4-FFF2-40B4-BE49-F238E27FC236}">
                <a16:creationId xmlns:a16="http://schemas.microsoft.com/office/drawing/2014/main" id="{F9909981-53AD-418E-8DDD-8CB7E0D88537}"/>
              </a:ext>
            </a:extLst>
          </p:cNvPr>
          <p:cNvSpPr txBox="1"/>
          <p:nvPr/>
        </p:nvSpPr>
        <p:spPr>
          <a:xfrm>
            <a:off x="1538587" y="232312"/>
            <a:ext cx="7284006" cy="646152"/>
          </a:xfrm>
          <a:prstGeom prst="rect">
            <a:avLst/>
          </a:prstGeom>
          <a:noFill/>
          <a:ln cap="flat">
            <a:noFill/>
          </a:ln>
        </p:spPr>
        <p:txBody>
          <a:bodyPr vert="horz" wrap="square" lIns="91440" tIns="45720" rIns="91440" bIns="45720" numCol="1" anchor="t" anchorCtr="0" compatLnSpc="1">
            <a:spAutoFit/>
          </a:bodyPr>
          <a:lstStyle/>
          <a:p>
            <a:pPr marL="0" marR="0" lvl="0" indent="0" algn="l" defTabSz="457200" rtl="0" hangingPunct="1">
              <a:lnSpc>
                <a:spcPct val="100000"/>
              </a:lnSpc>
              <a:spcBef>
                <a:spcPts val="0"/>
              </a:spcBef>
              <a:spcAft>
                <a:spcPts val="0"/>
              </a:spcAft>
              <a:buNone/>
              <a:tabLst/>
              <a:defRPr sz="1800" b="0" i="0" u="none" strike="noStrike" kern="0" cap="none" spc="0" baseline="0">
                <a:solidFill>
                  <a:srgbClr val="000000"/>
                </a:solidFill>
                <a:uFillTx/>
              </a:defRPr>
            </a:pPr>
            <a:r>
              <a:rPr sz="2400" b="1" u="sng">
                <a:latin typeface="Times New Roman"/>
              </a:rPr>
              <a:t>The Role of Children and Family Court Advisory and Support Service (CAFCASS) (2)</a:t>
            </a:r>
          </a:p>
        </p:txBody>
      </p:sp>
    </p:spTree>
    <p:extLst>
      <p:ext uri="{BB962C8B-B14F-4D97-AF65-F5344CB8AC3E}">
        <p14:creationId xmlns:p14="http://schemas.microsoft.com/office/powerpoint/2010/main" val="638367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126142" y="-464928"/>
            <a:ext cx="11561255" cy="7458075"/>
          </a:xfrm>
        </p:spPr>
        <p:txBody>
          <a:bodyPr numCol="1"/>
          <a:lstStyle/>
          <a:p>
            <a:pPr algn="l">
              <a:buFont typeface="Wingdings"/>
              <a:buChar char="Ø"/>
            </a:pPr>
            <a:endParaRPr/>
          </a:p>
          <a:p>
            <a:pPr algn="l">
              <a:buFont typeface="Wingdings"/>
              <a:buChar char="Ø"/>
            </a:pPr>
            <a:endParaRPr/>
          </a:p>
          <a:p>
            <a:pPr algn="l">
              <a:buNone/>
            </a:pPr>
            <a:endParaRPr/>
          </a:p>
          <a:p>
            <a:pPr algn="l">
              <a:buFont typeface="Wingdings"/>
              <a:buChar char="Ø"/>
            </a:pPr>
            <a:r>
              <a:rPr sz="1800">
                <a:latin typeface="Times New Roman"/>
              </a:rPr>
              <a:t>Legal disputes concerning children are divided conceptually into private or public law</a:t>
            </a:r>
          </a:p>
          <a:p>
            <a:pPr algn="l">
              <a:buFont typeface="Wingdings"/>
              <a:buChar char="Ø"/>
            </a:pPr>
            <a:endParaRPr sz="1800">
              <a:latin typeface="Times New Roman"/>
            </a:endParaRPr>
          </a:p>
          <a:p>
            <a:pPr algn="l">
              <a:buFont typeface="Wingdings"/>
              <a:buChar char="Ø"/>
            </a:pPr>
            <a:r>
              <a:rPr sz="1800">
                <a:latin typeface="Times New Roman"/>
              </a:rPr>
              <a:t>Section 8 CAO (private children proceedings) / Section 31 care and supervision order (public children proceedings). </a:t>
            </a:r>
          </a:p>
          <a:p>
            <a:pPr algn="l">
              <a:buFont typeface="Wingdings"/>
              <a:buChar char="Ø"/>
            </a:pPr>
            <a:endParaRPr sz="1800">
              <a:latin typeface="Times New Roman"/>
            </a:endParaRPr>
          </a:p>
          <a:p>
            <a:pPr algn="l">
              <a:buFont typeface="Wingdings"/>
              <a:buChar char="Ø"/>
            </a:pPr>
            <a:r>
              <a:rPr sz="1800">
                <a:latin typeface="Times New Roman"/>
              </a:rPr>
              <a:t>The Local Authority is generally involved in public law children proceedings</a:t>
            </a:r>
          </a:p>
          <a:p>
            <a:pPr algn="l">
              <a:buFont typeface="Wingdings"/>
              <a:buChar char="Ø"/>
            </a:pPr>
            <a:endParaRPr sz="1800">
              <a:latin typeface="Times New Roman"/>
            </a:endParaRPr>
          </a:p>
          <a:p>
            <a:pPr algn="l">
              <a:buFont typeface="Wingdings"/>
              <a:buChar char="Ø"/>
            </a:pPr>
            <a:r>
              <a:rPr sz="1800">
                <a:latin typeface="Times New Roman"/>
              </a:rPr>
              <a:t>The Local Authority can become involved in private law proceedings in a variety of ways.</a:t>
            </a:r>
          </a:p>
          <a:p>
            <a:pPr algn="l">
              <a:buFont typeface="Wingdings"/>
              <a:buChar char="Ø"/>
            </a:pPr>
            <a:endParaRPr sz="1800">
              <a:latin typeface="Times New Roman"/>
            </a:endParaRPr>
          </a:p>
          <a:p>
            <a:pPr algn="l">
              <a:buFont typeface="Wingdings"/>
              <a:buAutoNum type="arabicPeriod"/>
            </a:pPr>
            <a:r>
              <a:rPr sz="1800">
                <a:latin typeface="Times New Roman"/>
              </a:rPr>
              <a:t>The Local Authority may have to provide a welfare report if there is current or recent involvement </a:t>
            </a:r>
          </a:p>
          <a:p>
            <a:pPr algn="l">
              <a:buFont typeface="Wingdings"/>
              <a:buAutoNum type="arabicPeriod"/>
            </a:pPr>
            <a:r>
              <a:rPr sz="1800">
                <a:latin typeface="Times New Roman"/>
              </a:rPr>
              <a:t>The Court can make a Family Assistance Order requiring the Local Authority to assist a child or family in private law proceedings</a:t>
            </a:r>
          </a:p>
          <a:p>
            <a:pPr algn="l">
              <a:buFont typeface="Wingdings"/>
              <a:buAutoNum type="arabicPeriod"/>
            </a:pPr>
            <a:r>
              <a:rPr sz="1800">
                <a:latin typeface="Times New Roman"/>
              </a:rPr>
              <a:t>Children in disputes may be Children in Need requiring support from the Local Authority</a:t>
            </a:r>
          </a:p>
          <a:p>
            <a:pPr algn="l">
              <a:buFont typeface="Wingdings"/>
              <a:buAutoNum type="arabicPeriod"/>
            </a:pPr>
            <a:r>
              <a:rPr sz="1800">
                <a:latin typeface="Times New Roman"/>
              </a:rPr>
              <a:t>There may be referrals from CAFCASS following the safeguarding checks or other professionals with concerns</a:t>
            </a:r>
          </a:p>
          <a:p>
            <a:pPr algn="l">
              <a:buFont typeface="Wingdings"/>
              <a:buAutoNum type="arabicPeriod"/>
            </a:pPr>
            <a:r>
              <a:rPr sz="1800">
                <a:latin typeface="Times New Roman"/>
              </a:rPr>
              <a:t>Children may be in need of protection and the court may make a section 37 order</a:t>
            </a:r>
          </a:p>
          <a:p>
            <a:pPr marL="0" indent="0">
              <a:buNone/>
            </a:pPr>
            <a:endParaRPr lang="en-GB" altLang="en-GB" dirty="0"/>
          </a:p>
        </p:txBody>
      </p:sp>
      <p:sp>
        <p:nvSpPr>
          <p:cNvPr id="4" name="TextBox 3">
            <a:extLst>
              <a:ext uri="{FF2B5EF4-FFF2-40B4-BE49-F238E27FC236}">
                <a16:creationId xmlns:a16="http://schemas.microsoft.com/office/drawing/2014/main" id="{F9909981-53AD-418E-8DDD-8CB7E0D88537}"/>
              </a:ext>
            </a:extLst>
          </p:cNvPr>
          <p:cNvSpPr txBox="1"/>
          <p:nvPr/>
        </p:nvSpPr>
        <p:spPr>
          <a:xfrm>
            <a:off x="1538587" y="232312"/>
            <a:ext cx="7284006" cy="646152"/>
          </a:xfrm>
          <a:prstGeom prst="rect">
            <a:avLst/>
          </a:prstGeom>
          <a:noFill/>
          <a:ln cap="flat">
            <a:noFill/>
          </a:ln>
        </p:spPr>
        <p:txBody>
          <a:bodyPr vert="horz" wrap="square" lIns="91440" tIns="45720" rIns="91440" bIns="45720" numCol="1" anchor="t" anchorCtr="0" compatLnSpc="1">
            <a:spAutoFit/>
          </a:bodyPr>
          <a:lstStyle/>
          <a:p>
            <a:pPr marL="0" marR="0" lvl="0" indent="0" algn="l" defTabSz="457200" rtl="0" hangingPunct="1">
              <a:lnSpc>
                <a:spcPct val="100000"/>
              </a:lnSpc>
              <a:spcBef>
                <a:spcPts val="0"/>
              </a:spcBef>
              <a:spcAft>
                <a:spcPts val="0"/>
              </a:spcAft>
              <a:buNone/>
              <a:tabLst/>
              <a:defRPr sz="1800" b="0" i="0" u="none" strike="noStrike" kern="0" cap="none" spc="0" baseline="0">
                <a:solidFill>
                  <a:srgbClr val="000000"/>
                </a:solidFill>
                <a:uFillTx/>
              </a:defRPr>
            </a:pPr>
            <a:r>
              <a:rPr sz="2400" b="1" u="sng">
                <a:latin typeface="Times New Roman"/>
              </a:rPr>
              <a:t>The Role of Social Services</a:t>
            </a:r>
          </a:p>
        </p:txBody>
      </p:sp>
    </p:spTree>
    <p:extLst>
      <p:ext uri="{BB962C8B-B14F-4D97-AF65-F5344CB8AC3E}">
        <p14:creationId xmlns:p14="http://schemas.microsoft.com/office/powerpoint/2010/main" val="638367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275528" y="-424220"/>
            <a:ext cx="10920413" cy="7412479"/>
          </a:xfrm>
        </p:spPr>
        <p:txBody>
          <a:bodyPr numCol="1"/>
          <a:lstStyle/>
          <a:p>
            <a:pPr algn="l">
              <a:buFont typeface="Wingdings"/>
              <a:buChar char="Ø"/>
            </a:pPr>
            <a:endParaRPr/>
          </a:p>
          <a:p>
            <a:pPr algn="l">
              <a:buFont typeface="Wingdings"/>
              <a:buChar char="Ø"/>
            </a:pPr>
            <a:r>
              <a:rPr sz="1800">
                <a:latin typeface="Times New Roman"/>
              </a:rPr>
              <a:t>The court can order for the Local Authority to prepare a section 7 report as outlined above.</a:t>
            </a:r>
          </a:p>
          <a:p>
            <a:pPr algn="l">
              <a:buFont typeface="Wingdings"/>
              <a:buChar char="Ø"/>
            </a:pPr>
            <a:endParaRPr sz="1800">
              <a:latin typeface="Times New Roman"/>
            </a:endParaRPr>
          </a:p>
          <a:p>
            <a:pPr algn="l">
              <a:buFont typeface="Wingdings"/>
              <a:buChar char="Ø"/>
            </a:pPr>
            <a:r>
              <a:rPr sz="1800">
                <a:latin typeface="Times New Roman"/>
              </a:rPr>
              <a:t>The court can also order for the Local Authority to prepare a Section 37 report - which is an investigation of a child’s circumstances if it appears to the court that it may be appropriate for a care or supervision order to be made</a:t>
            </a:r>
            <a:r>
              <a:t>.  </a:t>
            </a:r>
          </a:p>
          <a:p>
            <a:pPr marL="0" indent="0">
              <a:buNone/>
            </a:pPr>
            <a:endParaRPr lang="en-GB" altLang="en-GB" dirty="0"/>
          </a:p>
        </p:txBody>
      </p:sp>
      <p:sp>
        <p:nvSpPr>
          <p:cNvPr id="4" name="TextBox 3">
            <a:extLst>
              <a:ext uri="{FF2B5EF4-FFF2-40B4-BE49-F238E27FC236}">
                <a16:creationId xmlns:a16="http://schemas.microsoft.com/office/drawing/2014/main" id="{F9909981-53AD-418E-8DDD-8CB7E0D88537}"/>
              </a:ext>
            </a:extLst>
          </p:cNvPr>
          <p:cNvSpPr txBox="1"/>
          <p:nvPr/>
        </p:nvSpPr>
        <p:spPr>
          <a:xfrm>
            <a:off x="1538587" y="232312"/>
            <a:ext cx="7284006" cy="646152"/>
          </a:xfrm>
          <a:prstGeom prst="rect">
            <a:avLst/>
          </a:prstGeom>
          <a:noFill/>
          <a:ln cap="flat">
            <a:noFill/>
          </a:ln>
        </p:spPr>
        <p:txBody>
          <a:bodyPr vert="horz" wrap="square" lIns="91440" tIns="45720" rIns="91440" bIns="45720" numCol="1" anchor="t" anchorCtr="0" compatLnSpc="1">
            <a:spAutoFit/>
          </a:bodyPr>
          <a:lstStyle/>
          <a:p>
            <a:pPr marL="0" marR="0" lvl="0" indent="0" algn="l" defTabSz="457200" rtl="0" hangingPunct="1">
              <a:lnSpc>
                <a:spcPct val="100000"/>
              </a:lnSpc>
              <a:spcBef>
                <a:spcPts val="0"/>
              </a:spcBef>
              <a:spcAft>
                <a:spcPts val="0"/>
              </a:spcAft>
              <a:buNone/>
              <a:tabLst/>
              <a:defRPr sz="1800" b="0" i="0" u="none" strike="noStrike" kern="0" cap="none" spc="0" baseline="0">
                <a:solidFill>
                  <a:srgbClr val="000000"/>
                </a:solidFill>
                <a:uFillTx/>
              </a:defRPr>
            </a:pPr>
            <a:r>
              <a:rPr sz="2400" b="1" u="sng">
                <a:latin typeface="Times New Roman"/>
              </a:rPr>
              <a:t>The Role of Social Services (2)</a:t>
            </a:r>
          </a:p>
        </p:txBody>
      </p:sp>
    </p:spTree>
    <p:extLst>
      <p:ext uri="{BB962C8B-B14F-4D97-AF65-F5344CB8AC3E}">
        <p14:creationId xmlns:p14="http://schemas.microsoft.com/office/powerpoint/2010/main" val="638367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465501" y="905470"/>
            <a:ext cx="10083092" cy="5553582"/>
          </a:xfrm>
        </p:spPr>
        <p:txBody>
          <a:bodyPr numCol="1"/>
          <a:lstStyle/>
          <a:p>
            <a:pPr algn="l">
              <a:buFont typeface="Wingdings"/>
              <a:buChar char="Ø"/>
            </a:pPr>
            <a:endParaRPr/>
          </a:p>
          <a:p>
            <a:pPr algn="l">
              <a:buFont typeface="Wingdings"/>
              <a:buChar char="Ø"/>
            </a:pPr>
            <a:r>
              <a:rPr sz="1800" b="1">
                <a:latin typeface="Times New Roman"/>
              </a:rPr>
              <a:t>Mediation</a:t>
            </a:r>
            <a:r>
              <a:t> </a:t>
            </a:r>
            <a:r>
              <a:rPr sz="1800">
                <a:latin typeface="Times New Roman"/>
              </a:rPr>
              <a:t>- Before an application can be made to the Family Court for a CAO, the parties must have attended a mediation information assessment meeting (unless an exemption applies). If the case is not suitable for mediation or it cannot progress the mediator will confirm this to allow the applicant to carry on and apply to the court.</a:t>
            </a:r>
          </a:p>
          <a:p>
            <a:pPr algn="l">
              <a:buFont typeface="Wingdings"/>
              <a:buChar char="Ø"/>
            </a:pPr>
            <a:endParaRPr sz="1800">
              <a:latin typeface="Times New Roman"/>
            </a:endParaRPr>
          </a:p>
          <a:p>
            <a:pPr algn="l">
              <a:buFont typeface="Wingdings"/>
              <a:buChar char="Ø"/>
            </a:pPr>
            <a:r>
              <a:rPr sz="1800">
                <a:latin typeface="Times New Roman"/>
              </a:rPr>
              <a:t>Legal Aid may be available for mediation if the applicant is on a low income.</a:t>
            </a:r>
          </a:p>
          <a:p>
            <a:pPr algn="l">
              <a:buFont typeface="Wingdings"/>
              <a:buChar char="Ø"/>
            </a:pPr>
            <a:endParaRPr sz="1800">
              <a:latin typeface="Times New Roman"/>
            </a:endParaRPr>
          </a:p>
          <a:p>
            <a:pPr algn="l">
              <a:buFont typeface="Wingdings"/>
              <a:buChar char="Ø"/>
            </a:pPr>
            <a:r>
              <a:rPr sz="1800">
                <a:latin typeface="Times New Roman"/>
              </a:rPr>
              <a:t>If mediation is successful, the parties will receive a document usually known as a memorandum of understanding. This agreement is not legally binding.  It can only become binding if it is incorporated into a consent order and sealed by the Court. </a:t>
            </a:r>
          </a:p>
        </p:txBody>
      </p:sp>
      <p:sp>
        <p:nvSpPr>
          <p:cNvPr id="4" name="TextBox 3">
            <a:extLst>
              <a:ext uri="{FF2B5EF4-FFF2-40B4-BE49-F238E27FC236}">
                <a16:creationId xmlns:a16="http://schemas.microsoft.com/office/drawing/2014/main" id="{F9909981-53AD-418E-8DDD-8CB7E0D88537}"/>
              </a:ext>
            </a:extLst>
          </p:cNvPr>
          <p:cNvSpPr txBox="1"/>
          <p:nvPr/>
        </p:nvSpPr>
        <p:spPr>
          <a:xfrm>
            <a:off x="1484309" y="951493"/>
            <a:ext cx="7284120" cy="646271"/>
          </a:xfrm>
          <a:prstGeom prst="rect">
            <a:avLst/>
          </a:prstGeom>
          <a:noFill/>
          <a:ln cap="flat">
            <a:noFill/>
          </a:ln>
        </p:spPr>
        <p:txBody>
          <a:bodyPr vert="horz" wrap="square" lIns="91440" tIns="45720" rIns="91440" bIns="45720" numCol="1" anchor="t" anchorCtr="0" compatLnSpc="1">
            <a:spAutoFit/>
          </a:bodyPr>
          <a:lstStyle/>
          <a:p>
            <a:pPr marL="0" marR="0" lvl="0" indent="0" algn="l" defTabSz="457200" rtl="0" hangingPunct="1">
              <a:lnSpc>
                <a:spcPct val="100000"/>
              </a:lnSpc>
              <a:spcBef>
                <a:spcPts val="0"/>
              </a:spcBef>
              <a:spcAft>
                <a:spcPts val="0"/>
              </a:spcAft>
              <a:buNone/>
              <a:tabLst/>
              <a:defRPr sz="1800" b="0" i="0" u="none" strike="noStrike" kern="0" cap="none" spc="0" baseline="0">
                <a:solidFill>
                  <a:srgbClr val="000000"/>
                </a:solidFill>
                <a:uFillTx/>
              </a:defRPr>
            </a:pPr>
            <a:r>
              <a:rPr sz="2400" b="1" u="sng">
                <a:latin typeface="Times New Roman"/>
              </a:rPr>
              <a:t>Procedure - Part 12 Family Procedure Rules </a:t>
            </a:r>
          </a:p>
          <a:p>
            <a:pPr marL="0" marR="0" lvl="0" indent="0" algn="l">
              <a:lnSpc>
                <a:spcPct val="100000"/>
              </a:lnSpc>
              <a:spcBef>
                <a:spcPts val="0"/>
              </a:spcBef>
              <a:spcAft>
                <a:spcPts val="0"/>
              </a:spcAft>
              <a:buNone/>
            </a:pPr>
            <a:r>
              <a:rPr sz="2400" b="1" u="sng">
                <a:latin typeface="Times New Roman"/>
              </a:rPr>
              <a:t>How to apply </a:t>
            </a:r>
          </a:p>
        </p:txBody>
      </p:sp>
    </p:spTree>
    <p:extLst>
      <p:ext uri="{BB962C8B-B14F-4D97-AF65-F5344CB8AC3E}">
        <p14:creationId xmlns:p14="http://schemas.microsoft.com/office/powerpoint/2010/main" val="638367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479067" y="905470"/>
            <a:ext cx="10083070" cy="5553551"/>
          </a:xfrm>
        </p:spPr>
        <p:txBody>
          <a:bodyPr numCol="1"/>
          <a:lstStyle/>
          <a:p>
            <a:pPr algn="l">
              <a:buFont typeface="Wingdings"/>
              <a:buChar char="Ø"/>
            </a:pPr>
            <a:endParaRPr/>
          </a:p>
          <a:p>
            <a:pPr algn="l">
              <a:buFont typeface="Wingdings"/>
              <a:buChar char="Ø"/>
            </a:pPr>
            <a:r>
              <a:rPr sz="1800">
                <a:latin typeface="Times New Roman"/>
              </a:rPr>
              <a:t>Fill in the C100 court form. The parties must show they have attended a meeting about mediation first, or exempt. A form C1A form is to be supplemented to the C100 form is there are allegations about the risk of harm in relation to the child. </a:t>
            </a:r>
          </a:p>
          <a:p>
            <a:pPr algn="l">
              <a:buFont typeface="Wingdings"/>
              <a:buChar char="Ø"/>
            </a:pPr>
            <a:endParaRPr sz="1800">
              <a:latin typeface="Times New Roman"/>
            </a:endParaRPr>
          </a:p>
          <a:p>
            <a:pPr algn="l">
              <a:buFont typeface="Wingdings"/>
              <a:buChar char="Ø"/>
            </a:pPr>
            <a:r>
              <a:rPr sz="1800">
                <a:latin typeface="Times New Roman"/>
              </a:rPr>
              <a:t>Send the original form and 3 copies of it to the nearest court that deals with cases involving children.</a:t>
            </a:r>
          </a:p>
          <a:p>
            <a:pPr algn="l">
              <a:buFont typeface="Wingdings"/>
              <a:buChar char="Ø"/>
            </a:pPr>
            <a:endParaRPr sz="1800">
              <a:latin typeface="Times New Roman"/>
            </a:endParaRPr>
          </a:p>
          <a:p>
            <a:pPr algn="l">
              <a:buFont typeface="Wingdings"/>
              <a:buChar char="Ø"/>
            </a:pPr>
            <a:r>
              <a:rPr sz="1800">
                <a:latin typeface="Times New Roman"/>
              </a:rPr>
              <a:t>Due to coronavirus (COVID-19), a C100 form will be processed faster if it is submitted online rather then sent by post.</a:t>
            </a:r>
          </a:p>
          <a:p>
            <a:pPr algn="l">
              <a:buFont typeface="Wingdings"/>
              <a:buChar char="Ø"/>
            </a:pPr>
            <a:endParaRPr sz="1800">
              <a:latin typeface="Times New Roman"/>
            </a:endParaRPr>
          </a:p>
          <a:p>
            <a:pPr algn="l">
              <a:buFont typeface="Wingdings"/>
              <a:buChar char="Ø"/>
            </a:pPr>
            <a:r>
              <a:rPr sz="1800">
                <a:latin typeface="Times New Roman"/>
              </a:rPr>
              <a:t>It costs £232 to apply for a section 8 order</a:t>
            </a:r>
            <a:r>
              <a:t> </a:t>
            </a:r>
          </a:p>
          <a:p>
            <a:pPr algn="l">
              <a:buFont typeface="Wingdings"/>
              <a:buChar char="Ø"/>
            </a:pPr>
            <a:endParaRPr/>
          </a:p>
          <a:p>
            <a:pPr algn="l">
              <a:buFont typeface="Wingdings"/>
              <a:buChar char="Ø"/>
            </a:pPr>
            <a:r>
              <a:rPr sz="1800">
                <a:latin typeface="Times New Roman"/>
              </a:rPr>
              <a:t>The party applying may be able to get help with court fees if the person is on benefits or a low income.</a:t>
            </a:r>
          </a:p>
        </p:txBody>
      </p:sp>
      <p:sp>
        <p:nvSpPr>
          <p:cNvPr id="4" name="TextBox 3">
            <a:extLst>
              <a:ext uri="{FF2B5EF4-FFF2-40B4-BE49-F238E27FC236}">
                <a16:creationId xmlns:a16="http://schemas.microsoft.com/office/drawing/2014/main" id="{F9909981-53AD-418E-8DDD-8CB7E0D88537}"/>
              </a:ext>
            </a:extLst>
          </p:cNvPr>
          <p:cNvSpPr txBox="1"/>
          <p:nvPr/>
        </p:nvSpPr>
        <p:spPr>
          <a:xfrm>
            <a:off x="1484309" y="951493"/>
            <a:ext cx="7284120" cy="646271"/>
          </a:xfrm>
          <a:prstGeom prst="rect">
            <a:avLst/>
          </a:prstGeom>
          <a:noFill/>
          <a:ln cap="flat">
            <a:noFill/>
          </a:ln>
        </p:spPr>
        <p:txBody>
          <a:bodyPr vert="horz" wrap="square" lIns="91440" tIns="45720" rIns="91440" bIns="45720" numCol="1" anchor="t" anchorCtr="0" compatLnSpc="1">
            <a:spAutoFit/>
          </a:bodyPr>
          <a:lstStyle/>
          <a:p>
            <a:pPr marL="0" marR="0" lvl="0" indent="0" algn="l" defTabSz="457200" rtl="0" hangingPunct="1">
              <a:lnSpc>
                <a:spcPct val="100000"/>
              </a:lnSpc>
              <a:spcBef>
                <a:spcPts val="0"/>
              </a:spcBef>
              <a:spcAft>
                <a:spcPts val="0"/>
              </a:spcAft>
              <a:buNone/>
              <a:tabLst/>
              <a:defRPr sz="1800" b="0" i="0" u="none" strike="noStrike" kern="0" cap="none" spc="0" baseline="0">
                <a:solidFill>
                  <a:srgbClr val="000000"/>
                </a:solidFill>
                <a:uFillTx/>
              </a:defRPr>
            </a:pPr>
            <a:r>
              <a:rPr sz="2400" b="1" u="sng">
                <a:latin typeface="Times New Roman"/>
              </a:rPr>
              <a:t>Procedure - How to Apply (2)</a:t>
            </a:r>
          </a:p>
        </p:txBody>
      </p:sp>
    </p:spTree>
    <p:extLst>
      <p:ext uri="{BB962C8B-B14F-4D97-AF65-F5344CB8AC3E}">
        <p14:creationId xmlns:p14="http://schemas.microsoft.com/office/powerpoint/2010/main" val="638367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166973" y="312097"/>
            <a:ext cx="10554142" cy="6117040"/>
          </a:xfrm>
        </p:spPr>
        <p:txBody>
          <a:bodyPr numCol="1"/>
          <a:lstStyle/>
          <a:p>
            <a:pPr algn="l">
              <a:buFont typeface="Wingdings"/>
              <a:buChar char="Ø"/>
            </a:pPr>
            <a:endParaRPr/>
          </a:p>
          <a:p>
            <a:pPr algn="l">
              <a:buFont typeface="Wingdings"/>
              <a:buChar char="Ø"/>
            </a:pPr>
            <a:r>
              <a:rPr sz="1800">
                <a:latin typeface="Times New Roman"/>
              </a:rPr>
              <a:t>The court will arrange a ‘directions hearing’ with both parents. There will usually be a family court adviser from CAFCASS at the hearing. Parties should receive a phone call from CAFCASS.</a:t>
            </a:r>
          </a:p>
          <a:p>
            <a:pPr algn="l">
              <a:buFont typeface="Wingdings"/>
              <a:buChar char="Ø"/>
            </a:pPr>
            <a:endParaRPr sz="1800">
              <a:latin typeface="Times New Roman"/>
            </a:endParaRPr>
          </a:p>
          <a:p>
            <a:pPr algn="l">
              <a:buFont typeface="Wingdings"/>
              <a:buChar char="Ø"/>
            </a:pPr>
            <a:r>
              <a:rPr sz="1800">
                <a:latin typeface="Times New Roman"/>
              </a:rPr>
              <a:t>At the hearing, a judge or magistrate will try to work out:</a:t>
            </a:r>
          </a:p>
          <a:p>
            <a:pPr algn="l">
              <a:buFont typeface="Wingdings"/>
              <a:buChar char="Ø"/>
            </a:pPr>
            <a:endParaRPr sz="1800">
              <a:latin typeface="Times New Roman"/>
            </a:endParaRPr>
          </a:p>
          <a:p>
            <a:pPr algn="l">
              <a:buFont typeface="Wingdings"/>
              <a:buChar char="Ø"/>
            </a:pPr>
            <a:r>
              <a:rPr sz="1800">
                <a:latin typeface="Times New Roman"/>
              </a:rPr>
              <a:t>what the parties can agree</a:t>
            </a:r>
          </a:p>
          <a:p>
            <a:pPr algn="l">
              <a:buFont typeface="Wingdings"/>
              <a:buChar char="Ø"/>
            </a:pPr>
            <a:r>
              <a:rPr sz="1800">
                <a:latin typeface="Times New Roman"/>
              </a:rPr>
              <a:t>what they cannot agree</a:t>
            </a:r>
          </a:p>
          <a:p>
            <a:pPr algn="l">
              <a:buFont typeface="Wingdings"/>
              <a:buChar char="Ø"/>
            </a:pPr>
            <a:r>
              <a:rPr sz="1800">
                <a:latin typeface="Times New Roman"/>
              </a:rPr>
              <a:t>if the child is at risk of harm</a:t>
            </a:r>
          </a:p>
          <a:p>
            <a:pPr algn="l">
              <a:buFont typeface="Wingdings"/>
              <a:buChar char="Ø"/>
            </a:pPr>
            <a:endParaRPr sz="1800">
              <a:latin typeface="Times New Roman"/>
            </a:endParaRPr>
          </a:p>
          <a:p>
            <a:pPr algn="l">
              <a:buFont typeface="Wingdings"/>
              <a:buChar char="Ø"/>
            </a:pPr>
            <a:r>
              <a:rPr sz="1800">
                <a:latin typeface="Times New Roman"/>
              </a:rPr>
              <a:t>CAFCASS will encourage the parties to reach an agreement if it’s in the child’s best interests. If the parties can, and there are no concerns about the child’s welfare, the judge or magistrate can end the process</a:t>
            </a:r>
            <a:r>
              <a:t>.</a:t>
            </a:r>
          </a:p>
          <a:p>
            <a:pPr algn="l">
              <a:buFont typeface="Wingdings"/>
              <a:buChar char="Ø"/>
            </a:pPr>
            <a:r>
              <a:rPr sz="1800">
                <a:latin typeface="Times New Roman"/>
              </a:rPr>
              <a:t>The court will make a final order which sets out what the parties agreed, if necessary.</a:t>
            </a:r>
          </a:p>
        </p:txBody>
      </p:sp>
      <p:sp>
        <p:nvSpPr>
          <p:cNvPr id="4" name="TextBox 3">
            <a:extLst>
              <a:ext uri="{FF2B5EF4-FFF2-40B4-BE49-F238E27FC236}">
                <a16:creationId xmlns:a16="http://schemas.microsoft.com/office/drawing/2014/main" id="{F9909981-53AD-418E-8DDD-8CB7E0D88537}"/>
              </a:ext>
            </a:extLst>
          </p:cNvPr>
          <p:cNvSpPr txBox="1"/>
          <p:nvPr/>
        </p:nvSpPr>
        <p:spPr>
          <a:xfrm>
            <a:off x="1755700" y="327299"/>
            <a:ext cx="7284006" cy="646033"/>
          </a:xfrm>
          <a:prstGeom prst="rect">
            <a:avLst/>
          </a:prstGeom>
          <a:noFill/>
          <a:ln cap="flat">
            <a:noFill/>
          </a:ln>
        </p:spPr>
        <p:txBody>
          <a:bodyPr vert="horz" wrap="square" lIns="91440" tIns="45720" rIns="91440" bIns="45720" numCol="1" anchor="t" anchorCtr="0" compatLnSpc="1">
            <a:spAutoFit/>
          </a:bodyPr>
          <a:lstStyle/>
          <a:p>
            <a:pPr marL="0" marR="0" lvl="0" indent="0" algn="l" defTabSz="457200" rtl="0" hangingPunct="1">
              <a:lnSpc>
                <a:spcPct val="100000"/>
              </a:lnSpc>
              <a:spcBef>
                <a:spcPts val="0"/>
              </a:spcBef>
              <a:spcAft>
                <a:spcPts val="0"/>
              </a:spcAft>
              <a:buNone/>
              <a:tabLst/>
              <a:defRPr sz="1800" b="0" i="0" u="none" strike="noStrike" kern="0" cap="none" spc="0" baseline="0">
                <a:solidFill>
                  <a:srgbClr val="000000"/>
                </a:solidFill>
                <a:uFillTx/>
              </a:defRPr>
            </a:pPr>
            <a:r>
              <a:rPr sz="2400" b="1" u="sng">
                <a:latin typeface="Times New Roman"/>
              </a:rPr>
              <a:t>First Hearing Dispute Resolution Appointment (FHDRA)</a:t>
            </a:r>
          </a:p>
          <a:p>
            <a:pPr marL="0" marR="0" lvl="0" indent="0" algn="l">
              <a:lnSpc>
                <a:spcPct val="100000"/>
              </a:lnSpc>
              <a:spcBef>
                <a:spcPts val="0"/>
              </a:spcBef>
              <a:spcAft>
                <a:spcPts val="0"/>
              </a:spcAft>
              <a:buNone/>
            </a:pPr>
            <a:endParaRPr sz="2400" b="1" u="sng">
              <a:latin typeface="Times New Roman"/>
            </a:endParaRPr>
          </a:p>
          <a:p>
            <a:pPr marL="0" marR="0" lvl="0" indent="0" algn="l">
              <a:lnSpc>
                <a:spcPct val="100000"/>
              </a:lnSpc>
              <a:spcBef>
                <a:spcPts val="0"/>
              </a:spcBef>
              <a:spcAft>
                <a:spcPts val="0"/>
              </a:spcAft>
              <a:buNone/>
            </a:pPr>
            <a:endParaRPr sz="2400" b="1" u="sng">
              <a:latin typeface="Times New Roman"/>
            </a:endParaRPr>
          </a:p>
        </p:txBody>
      </p:sp>
    </p:spTree>
    <p:extLst>
      <p:ext uri="{BB962C8B-B14F-4D97-AF65-F5344CB8AC3E}">
        <p14:creationId xmlns:p14="http://schemas.microsoft.com/office/powerpoint/2010/main" val="638367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166973" y="312097"/>
            <a:ext cx="10554142" cy="6117040"/>
          </a:xfrm>
        </p:spPr>
        <p:txBody>
          <a:bodyPr numCol="1"/>
          <a:lstStyle/>
          <a:p>
            <a:pPr algn="l">
              <a:buFont typeface="Wingdings"/>
              <a:buChar char="Ø"/>
            </a:pPr>
            <a:endParaRPr/>
          </a:p>
          <a:p>
            <a:pPr algn="l">
              <a:buFont typeface="Wingdings"/>
              <a:buChar char="Ø"/>
            </a:pPr>
            <a:r>
              <a:rPr sz="1800">
                <a:latin typeface="Times New Roman"/>
              </a:rPr>
              <a:t>If the parties do not agree, CAFCASS will want to talk about any safeguarding concerns either party may have. They will also ask about what each party hopes to achieve from the proceedings.  </a:t>
            </a:r>
          </a:p>
          <a:p>
            <a:pPr algn="l">
              <a:buFont typeface="Wingdings"/>
              <a:buChar char="Ø"/>
            </a:pPr>
            <a:endParaRPr sz="1800">
              <a:latin typeface="Times New Roman"/>
            </a:endParaRPr>
          </a:p>
          <a:p>
            <a:pPr algn="l">
              <a:buFont typeface="Wingdings"/>
              <a:buChar char="Ø"/>
            </a:pPr>
            <a:endParaRPr sz="1800">
              <a:latin typeface="Times New Roman"/>
            </a:endParaRPr>
          </a:p>
          <a:p>
            <a:pPr algn="l">
              <a:buFont typeface="Wingdings"/>
              <a:buChar char="Ø"/>
            </a:pPr>
            <a:r>
              <a:rPr sz="1800">
                <a:latin typeface="Times New Roman"/>
              </a:rPr>
              <a:t>The investigations and conversations will form the basis of CAFCASS’ safeguarding letter to the Court for the 1st hearing which will have recommendations to the court on possible directions.</a:t>
            </a:r>
          </a:p>
        </p:txBody>
      </p:sp>
      <p:sp>
        <p:nvSpPr>
          <p:cNvPr id="4" name="TextBox 3">
            <a:extLst>
              <a:ext uri="{FF2B5EF4-FFF2-40B4-BE49-F238E27FC236}">
                <a16:creationId xmlns:a16="http://schemas.microsoft.com/office/drawing/2014/main" id="{F9909981-53AD-418E-8DDD-8CB7E0D88537}"/>
              </a:ext>
            </a:extLst>
          </p:cNvPr>
          <p:cNvSpPr txBox="1"/>
          <p:nvPr/>
        </p:nvSpPr>
        <p:spPr>
          <a:xfrm>
            <a:off x="1755700" y="327299"/>
            <a:ext cx="7284006" cy="646033"/>
          </a:xfrm>
          <a:prstGeom prst="rect">
            <a:avLst/>
          </a:prstGeom>
          <a:noFill/>
          <a:ln cap="flat">
            <a:noFill/>
          </a:ln>
        </p:spPr>
        <p:txBody>
          <a:bodyPr vert="horz" wrap="square" lIns="91440" tIns="45720" rIns="91440" bIns="45720" numCol="1" anchor="t" anchorCtr="0" compatLnSpc="1">
            <a:spAutoFit/>
          </a:bodyPr>
          <a:lstStyle/>
          <a:p>
            <a:pPr marL="0" marR="0" lvl="0" indent="0" algn="l" defTabSz="457200" rtl="0" hangingPunct="1">
              <a:lnSpc>
                <a:spcPct val="100000"/>
              </a:lnSpc>
              <a:spcBef>
                <a:spcPts val="0"/>
              </a:spcBef>
              <a:spcAft>
                <a:spcPts val="0"/>
              </a:spcAft>
              <a:buNone/>
              <a:tabLst/>
              <a:defRPr sz="1800" b="0" i="0" u="none" strike="noStrike" kern="0" cap="none" spc="0" baseline="0">
                <a:solidFill>
                  <a:srgbClr val="000000"/>
                </a:solidFill>
                <a:uFillTx/>
              </a:defRPr>
            </a:pPr>
            <a:r>
              <a:rPr sz="2400" b="1" u="sng">
                <a:latin typeface="Times New Roman"/>
              </a:rPr>
              <a:t>First Hearing Dispute Resolution Appointment (FHDRA) (2)</a:t>
            </a:r>
          </a:p>
          <a:p>
            <a:pPr marL="0" marR="0" lvl="0" indent="0" algn="l">
              <a:lnSpc>
                <a:spcPct val="100000"/>
              </a:lnSpc>
              <a:spcBef>
                <a:spcPts val="0"/>
              </a:spcBef>
              <a:spcAft>
                <a:spcPts val="0"/>
              </a:spcAft>
              <a:buNone/>
            </a:pPr>
            <a:endParaRPr sz="2400" b="1" u="sng">
              <a:latin typeface="Times New Roman"/>
            </a:endParaRPr>
          </a:p>
          <a:p>
            <a:pPr marL="0" marR="0" lvl="0" indent="0" algn="l">
              <a:lnSpc>
                <a:spcPct val="100000"/>
              </a:lnSpc>
              <a:spcBef>
                <a:spcPts val="0"/>
              </a:spcBef>
              <a:spcAft>
                <a:spcPts val="0"/>
              </a:spcAft>
              <a:buNone/>
            </a:pPr>
            <a:endParaRPr sz="2400" b="1" u="sng">
              <a:latin typeface="Times New Roman"/>
            </a:endParaRPr>
          </a:p>
        </p:txBody>
      </p:sp>
    </p:spTree>
    <p:extLst>
      <p:ext uri="{BB962C8B-B14F-4D97-AF65-F5344CB8AC3E}">
        <p14:creationId xmlns:p14="http://schemas.microsoft.com/office/powerpoint/2010/main" val="638367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384088" y="787028"/>
            <a:ext cx="10554081" cy="6116955"/>
          </a:xfrm>
        </p:spPr>
        <p:txBody>
          <a:bodyPr numCol="1"/>
          <a:lstStyle/>
          <a:p>
            <a:pPr algn="l">
              <a:buFont typeface="Wingdings"/>
              <a:buChar char="Ø"/>
            </a:pPr>
            <a:r>
              <a:rPr sz="1800">
                <a:latin typeface="Times New Roman"/>
              </a:rPr>
              <a:t>The court will set a timetable for what happens next.</a:t>
            </a:r>
          </a:p>
          <a:p>
            <a:pPr algn="l">
              <a:buFont typeface="Wingdings"/>
              <a:buChar char="Ø"/>
            </a:pPr>
            <a:endParaRPr sz="1800">
              <a:latin typeface="Times New Roman"/>
            </a:endParaRPr>
          </a:p>
          <a:p>
            <a:pPr algn="l">
              <a:buFont typeface="Wingdings"/>
              <a:buChar char="Ø"/>
            </a:pPr>
            <a:r>
              <a:rPr sz="1800">
                <a:latin typeface="Times New Roman"/>
              </a:rPr>
              <a:t>The court may ask the parties to try again to reach an agreement, for example by going to a meeting with a mediator.</a:t>
            </a:r>
          </a:p>
          <a:p>
            <a:pPr algn="l">
              <a:buFont typeface="Wingdings"/>
              <a:buChar char="Ø"/>
            </a:pPr>
            <a:endParaRPr sz="1800">
              <a:latin typeface="Times New Roman"/>
            </a:endParaRPr>
          </a:p>
          <a:p>
            <a:pPr algn="l">
              <a:buFont typeface="Wingdings"/>
              <a:buChar char="Ø"/>
            </a:pPr>
            <a:r>
              <a:rPr sz="1800">
                <a:latin typeface="Times New Roman"/>
              </a:rPr>
              <a:t>The parties may be directed to go on a course. The course is called a ‘Separated Parents Information Programme’, and could help the parties find a way to make child arrangements work.</a:t>
            </a:r>
          </a:p>
          <a:p>
            <a:pPr algn="l">
              <a:buFont typeface="Wingdings"/>
              <a:buChar char="Ø"/>
            </a:pPr>
            <a:endParaRPr sz="1800">
              <a:latin typeface="Times New Roman"/>
            </a:endParaRPr>
          </a:p>
          <a:p>
            <a:pPr algn="l">
              <a:buFont typeface="Wingdings"/>
              <a:buChar char="Ø"/>
            </a:pPr>
            <a:r>
              <a:rPr sz="1800">
                <a:latin typeface="Times New Roman"/>
              </a:rPr>
              <a:t>The parties usually have to go to one or 2 meetings, depending on the type of programme. The parties will not be at the same meetings.</a:t>
            </a:r>
          </a:p>
          <a:p>
            <a:pPr algn="l">
              <a:buFont typeface="Wingdings"/>
              <a:buChar char="Ø"/>
            </a:pPr>
            <a:endParaRPr sz="1800">
              <a:latin typeface="Times New Roman"/>
            </a:endParaRPr>
          </a:p>
          <a:p>
            <a:pPr algn="l">
              <a:buFont typeface="Wingdings"/>
              <a:buChar char="Ø"/>
            </a:pPr>
            <a:r>
              <a:rPr sz="1800">
                <a:latin typeface="Times New Roman"/>
              </a:rPr>
              <a:t>If the parties reach an agreement at any stage, the court can stop the process.</a:t>
            </a:r>
          </a:p>
        </p:txBody>
      </p:sp>
      <p:sp>
        <p:nvSpPr>
          <p:cNvPr id="4" name="TextBox 3">
            <a:extLst>
              <a:ext uri="{FF2B5EF4-FFF2-40B4-BE49-F238E27FC236}">
                <a16:creationId xmlns:a16="http://schemas.microsoft.com/office/drawing/2014/main" id="{F9909981-53AD-418E-8DDD-8CB7E0D88537}"/>
              </a:ext>
            </a:extLst>
          </p:cNvPr>
          <p:cNvSpPr txBox="1"/>
          <p:nvPr/>
        </p:nvSpPr>
        <p:spPr>
          <a:xfrm>
            <a:off x="1755700" y="327299"/>
            <a:ext cx="7284006" cy="646033"/>
          </a:xfrm>
          <a:prstGeom prst="rect">
            <a:avLst/>
          </a:prstGeom>
          <a:noFill/>
          <a:ln cap="flat">
            <a:noFill/>
          </a:ln>
        </p:spPr>
        <p:txBody>
          <a:bodyPr vert="horz" wrap="square" lIns="91440" tIns="45720" rIns="91440" bIns="45720" numCol="1" anchor="t" anchorCtr="0" compatLnSpc="1">
            <a:spAutoFit/>
          </a:bodyPr>
          <a:lstStyle/>
          <a:p>
            <a:pPr marL="0" marR="0" lvl="0" indent="0" algn="l" defTabSz="457200" rtl="0" hangingPunct="1">
              <a:lnSpc>
                <a:spcPct val="100000"/>
              </a:lnSpc>
              <a:spcBef>
                <a:spcPts val="0"/>
              </a:spcBef>
              <a:spcAft>
                <a:spcPts val="0"/>
              </a:spcAft>
              <a:buNone/>
              <a:tabLst/>
              <a:defRPr sz="1800" b="0" i="0" u="none" strike="noStrike" kern="0" cap="none" spc="0" baseline="0">
                <a:solidFill>
                  <a:srgbClr val="000000"/>
                </a:solidFill>
                <a:uFillTx/>
              </a:defRPr>
            </a:pPr>
            <a:r>
              <a:rPr sz="2400" b="1" u="sng">
                <a:latin typeface="Times New Roman"/>
              </a:rPr>
              <a:t>First Hearing Dispute Resolution Appointment (FHDRA) (3)</a:t>
            </a:r>
          </a:p>
          <a:p>
            <a:pPr marL="0" marR="0" lvl="0" indent="0" algn="l">
              <a:lnSpc>
                <a:spcPct val="100000"/>
              </a:lnSpc>
              <a:spcBef>
                <a:spcPts val="0"/>
              </a:spcBef>
              <a:spcAft>
                <a:spcPts val="0"/>
              </a:spcAft>
              <a:buNone/>
            </a:pPr>
            <a:endParaRPr sz="2400" b="1" u="sng">
              <a:latin typeface="Times New Roman"/>
            </a:endParaRPr>
          </a:p>
          <a:p>
            <a:pPr marL="0" marR="0" lvl="0" indent="0" algn="l">
              <a:lnSpc>
                <a:spcPct val="100000"/>
              </a:lnSpc>
              <a:spcBef>
                <a:spcPts val="0"/>
              </a:spcBef>
              <a:spcAft>
                <a:spcPts val="0"/>
              </a:spcAft>
              <a:buNone/>
            </a:pPr>
            <a:endParaRPr sz="2400" b="1" u="sng">
              <a:latin typeface="Times New Roman"/>
            </a:endParaRPr>
          </a:p>
        </p:txBody>
      </p:sp>
    </p:spTree>
    <p:extLst>
      <p:ext uri="{BB962C8B-B14F-4D97-AF65-F5344CB8AC3E}">
        <p14:creationId xmlns:p14="http://schemas.microsoft.com/office/powerpoint/2010/main" val="63836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AD30037-67ED-4367-9BE0-45787510B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a:p>
        </p:txBody>
      </p:sp>
      <p:pic>
        <p:nvPicPr>
          <p:cNvPr id="4" name="Picture 4" descr="Logo  Description automatically generated">
            <a:extLst>
              <a:ext uri="{FF2B5EF4-FFF2-40B4-BE49-F238E27FC236}">
                <a16:creationId xmlns:a16="http://schemas.microsoft.com/office/drawing/2014/main" id="{EE86B20A-7146-4B52-A2B9-8F0583F9C105}"/>
              </a:ext>
            </a:extLst>
          </p:cNvPr>
          <p:cNvPicPr>
            <a:picLocks noChangeAspect="1"/>
          </p:cNvPicPr>
          <p:nvPr/>
        </p:nvPicPr>
        <p:blipFill rotWithShape="1">
          <a:blip r:embed="rId3"/>
          <a:srcRect l="24738" r="23684" b="-1"/>
          <a:stretch/>
        </p:blipFill>
        <p:spPr>
          <a:xfrm>
            <a:off x="6892924" y="10"/>
            <a:ext cx="5299077" cy="6857990"/>
          </a:xfrm>
          <a:custGeom>
            <a:avLst/>
            <a:gdLst/>
            <a:ahLst/>
            <a:cxnLst/>
            <a:rect l="l" t="t" r="r" b="b"/>
            <a:pathLst>
              <a:path w="5299077" h="6858000">
                <a:moveTo>
                  <a:pt x="836871" y="0"/>
                </a:moveTo>
                <a:lnTo>
                  <a:pt x="5299077" y="0"/>
                </a:lnTo>
                <a:lnTo>
                  <a:pt x="5299077" y="6858000"/>
                </a:lnTo>
                <a:lnTo>
                  <a:pt x="1911312" y="6858000"/>
                </a:lnTo>
                <a:lnTo>
                  <a:pt x="0" y="5333999"/>
                </a:lnTo>
                <a:close/>
              </a:path>
            </a:pathLst>
          </a:custGeom>
          <a:noFill/>
        </p:spPr>
      </p:pic>
      <p:grpSp>
        <p:nvGrpSpPr>
          <p:cNvPr id="11" name="Group 10">
            <a:extLst>
              <a:ext uri="{FF2B5EF4-FFF2-40B4-BE49-F238E27FC236}">
                <a16:creationId xmlns:a16="http://schemas.microsoft.com/office/drawing/2014/main" id="{50841A4E-5BC1-44B4-83CF-D524E8AEAD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32760" y="0"/>
            <a:ext cx="2436813" cy="6858001"/>
            <a:chOff x="1320800" y="0"/>
            <a:chExt cx="2436813" cy="6858001"/>
          </a:xfrm>
        </p:grpSpPr>
        <p:sp>
          <p:nvSpPr>
            <p:cNvPr id="12" name="Freeform 6">
              <a:extLst>
                <a:ext uri="{FF2B5EF4-FFF2-40B4-BE49-F238E27FC236}">
                  <a16:creationId xmlns:a16="http://schemas.microsoft.com/office/drawing/2014/main" id="{BF371BCC-8954-44E2-8C4F-29DC18872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CD3505BE-B420-41C5-BE34-3E7652D37A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4" name="Freeform 8">
              <a:extLst>
                <a:ext uri="{FF2B5EF4-FFF2-40B4-BE49-F238E27FC236}">
                  <a16:creationId xmlns:a16="http://schemas.microsoft.com/office/drawing/2014/main" id="{4B68A05B-A78B-4D59-8CF9-1900731A2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5" name="Freeform 9">
              <a:extLst>
                <a:ext uri="{FF2B5EF4-FFF2-40B4-BE49-F238E27FC236}">
                  <a16:creationId xmlns:a16="http://schemas.microsoft.com/office/drawing/2014/main" id="{84D57A01-C112-4FF2-B5ED-0B762AAD9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6CCCCDF1-5D4F-4CA1-8400-DFBB96BB0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20A090B2-5344-43CD-BC70-A6D44F15E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3BC028DA-A36B-41AE-9C76-79865A0C44BB}"/>
              </a:ext>
            </a:extLst>
          </p:cNvPr>
          <p:cNvSpPr>
            <a:spLocks noGrp="1"/>
          </p:cNvSpPr>
          <p:nvPr>
            <p:ph type="title"/>
          </p:nvPr>
        </p:nvSpPr>
        <p:spPr>
          <a:xfrm>
            <a:off x="972080" y="685800"/>
            <a:ext cx="5260680" cy="1752599"/>
          </a:xfrm>
        </p:spPr>
        <p:txBody>
          <a:bodyPr numCol="1">
            <a:normAutofit/>
          </a:bodyPr>
          <a:lstStyle/>
          <a:p>
            <a:pPr algn="l"/>
            <a:r>
              <a:rPr lang="en-GB" altLang="en-GB" sz="3600" b="1" dirty="0">
                <a:latin typeface="Times New Roman" panose="02020603050405020304" pitchFamily="18" charset="0"/>
                <a:cs typeface="Times New Roman" panose="02020603050405020304" pitchFamily="18" charset="0"/>
              </a:rPr>
              <a:t>This session will cover:</a:t>
            </a:r>
          </a:p>
        </p:txBody>
      </p:sp>
      <p:sp>
        <p:nvSpPr>
          <p:cNvPr id="3" name="Content Placeholder 2">
            <a:extLst>
              <a:ext uri="{FF2B5EF4-FFF2-40B4-BE49-F238E27FC236}">
                <a16:creationId xmlns:a16="http://schemas.microsoft.com/office/drawing/2014/main" id="{E0DC919B-A4A0-4FB6-BDE0-45AA6F320B22}"/>
              </a:ext>
            </a:extLst>
          </p:cNvPr>
          <p:cNvSpPr>
            <a:spLocks noGrp="1"/>
          </p:cNvSpPr>
          <p:nvPr>
            <p:ph idx="1"/>
          </p:nvPr>
        </p:nvSpPr>
        <p:spPr>
          <a:xfrm>
            <a:off x="698561" y="1959190"/>
            <a:ext cx="5260680" cy="2108199"/>
          </a:xfrm>
        </p:spPr>
        <p:txBody>
          <a:bodyPr numCol="1">
            <a:normAutofit/>
          </a:bodyPr>
          <a:lstStyle/>
          <a:p>
            <a:pPr>
              <a:buFont typeface="Wingdings"/>
              <a:buChar char="Ø"/>
            </a:pPr>
            <a:endParaRPr/>
          </a:p>
          <a:p>
            <a:pPr>
              <a:buFont typeface="Wingdings" panose="05000000000000000000" pitchFamily="2" charset="2"/>
              <a:buChar char="Ø"/>
            </a:pPr>
            <a:r>
              <a:rPr sz="2400">
                <a:latin typeface="Times New Roman"/>
              </a:rPr>
              <a:t>Child Arrangements Order </a:t>
            </a:r>
          </a:p>
          <a:p>
            <a:pPr>
              <a:buFont typeface="Wingdings" panose="05000000000000000000" pitchFamily="2" charset="2"/>
              <a:buChar char="Ø"/>
            </a:pPr>
            <a:r>
              <a:rPr sz="2400">
                <a:latin typeface="Times New Roman"/>
              </a:rPr>
              <a:t>Non Molestation Order</a:t>
            </a:r>
          </a:p>
          <a:p>
            <a:pPr>
              <a:buFont typeface="Wingdings"/>
              <a:buChar char="Ø"/>
            </a:pPr>
            <a:r>
              <a:rPr lang="en-GB" altLang="en-GB" sz="2400" dirty="0">
                <a:latin typeface="Times New Roman" panose="02020603050405020304" pitchFamily="18" charset="0"/>
                <a:cs typeface="Times New Roman" panose="02020603050405020304" pitchFamily="18" charset="0"/>
              </a:rPr>
              <a:t>Occupation Orders</a:t>
            </a:r>
          </a:p>
          <a:p>
            <a:pPr>
              <a:buFont typeface="Wingdings" panose="05000000000000000000" pitchFamily="2" charset="2"/>
              <a:buChar char="Ø"/>
            </a:pPr>
            <a:endParaRPr lang="en-GB" alt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562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316240" y="1017711"/>
            <a:ext cx="10419398" cy="3050257"/>
          </a:xfrm>
        </p:spPr>
        <p:txBody>
          <a:bodyPr numCol="1"/>
          <a:lstStyle/>
          <a:p>
            <a:pPr algn="l">
              <a:buFont typeface="Wingdings"/>
              <a:buChar char="Ø"/>
            </a:pPr>
            <a:r>
              <a:rPr sz="1800">
                <a:latin typeface="Times New Roman"/>
              </a:rPr>
              <a:t>Where there are domestic abuse allegations that are denied then the Court should deal with this first and so is likely to direct both parties to file and serve statements dealing with the allegations. </a:t>
            </a:r>
          </a:p>
          <a:p>
            <a:pPr algn="l">
              <a:buFont typeface="Wingdings"/>
              <a:buChar char="Ø"/>
            </a:pPr>
            <a:endParaRPr sz="1800">
              <a:latin typeface="Times New Roman"/>
            </a:endParaRPr>
          </a:p>
          <a:p>
            <a:pPr algn="l">
              <a:buFont typeface="Wingdings"/>
              <a:buChar char="Ø"/>
            </a:pPr>
            <a:r>
              <a:rPr sz="1800">
                <a:latin typeface="Times New Roman"/>
              </a:rPr>
              <a:t>The court has to consider whether a fact finding hearing is necessary under practice direction 12J</a:t>
            </a:r>
          </a:p>
        </p:txBody>
      </p:sp>
      <p:sp>
        <p:nvSpPr>
          <p:cNvPr id="4" name="TextBox 3">
            <a:extLst>
              <a:ext uri="{FF2B5EF4-FFF2-40B4-BE49-F238E27FC236}">
                <a16:creationId xmlns:a16="http://schemas.microsoft.com/office/drawing/2014/main" id="{F9909981-53AD-418E-8DDD-8CB7E0D88537}"/>
              </a:ext>
            </a:extLst>
          </p:cNvPr>
          <p:cNvSpPr txBox="1"/>
          <p:nvPr/>
        </p:nvSpPr>
        <p:spPr>
          <a:xfrm>
            <a:off x="1755700" y="327299"/>
            <a:ext cx="7284006" cy="646033"/>
          </a:xfrm>
          <a:prstGeom prst="rect">
            <a:avLst/>
          </a:prstGeom>
          <a:noFill/>
          <a:ln cap="flat">
            <a:noFill/>
          </a:ln>
        </p:spPr>
        <p:txBody>
          <a:bodyPr vert="horz" wrap="square" lIns="91440" tIns="45720" rIns="91440" bIns="45720" numCol="1" anchor="t" anchorCtr="0" compatLnSpc="1">
            <a:spAutoFit/>
          </a:bodyPr>
          <a:lstStyle/>
          <a:p>
            <a:pPr marL="0" marR="0" lvl="0" indent="0" algn="l" defTabSz="457200" rtl="0" hangingPunct="1">
              <a:lnSpc>
                <a:spcPct val="100000"/>
              </a:lnSpc>
              <a:spcBef>
                <a:spcPts val="0"/>
              </a:spcBef>
              <a:spcAft>
                <a:spcPts val="0"/>
              </a:spcAft>
              <a:buNone/>
              <a:tabLst/>
              <a:defRPr sz="1800" b="0" i="0" u="none" strike="noStrike" kern="0" cap="none" spc="0" baseline="0">
                <a:solidFill>
                  <a:srgbClr val="000000"/>
                </a:solidFill>
                <a:uFillTx/>
              </a:defRPr>
            </a:pPr>
            <a:r>
              <a:rPr sz="2400" b="1" u="sng">
                <a:latin typeface="Times New Roman"/>
              </a:rPr>
              <a:t>Allegations of Domestic Abuse </a:t>
            </a:r>
          </a:p>
          <a:p>
            <a:pPr marL="0" marR="0" lvl="0" indent="0" algn="l">
              <a:lnSpc>
                <a:spcPct val="100000"/>
              </a:lnSpc>
              <a:spcBef>
                <a:spcPts val="0"/>
              </a:spcBef>
              <a:spcAft>
                <a:spcPts val="0"/>
              </a:spcAft>
              <a:buNone/>
            </a:pPr>
            <a:endParaRPr sz="2400" b="1" u="sng">
              <a:latin typeface="Times New Roman"/>
            </a:endParaRPr>
          </a:p>
          <a:p>
            <a:pPr marL="0" marR="0" lvl="0" indent="0" algn="l">
              <a:lnSpc>
                <a:spcPct val="100000"/>
              </a:lnSpc>
              <a:spcBef>
                <a:spcPts val="0"/>
              </a:spcBef>
              <a:spcAft>
                <a:spcPts val="0"/>
              </a:spcAft>
              <a:buNone/>
            </a:pPr>
            <a:endParaRPr sz="2400" b="1" u="sng">
              <a:latin typeface="Times New Roman"/>
            </a:endParaRPr>
          </a:p>
          <a:p>
            <a:pPr marL="0" marR="0" lvl="0" indent="0" algn="l">
              <a:lnSpc>
                <a:spcPct val="100000"/>
              </a:lnSpc>
              <a:spcBef>
                <a:spcPts val="0"/>
              </a:spcBef>
              <a:spcAft>
                <a:spcPts val="0"/>
              </a:spcAft>
              <a:buNone/>
            </a:pPr>
            <a:endParaRPr sz="2400" b="1" u="sng">
              <a:latin typeface="Times New Roman"/>
            </a:endParaRPr>
          </a:p>
        </p:txBody>
      </p:sp>
    </p:spTree>
    <p:extLst>
      <p:ext uri="{BB962C8B-B14F-4D97-AF65-F5344CB8AC3E}">
        <p14:creationId xmlns:p14="http://schemas.microsoft.com/office/powerpoint/2010/main" val="638367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329809" y="854876"/>
            <a:ext cx="10554081" cy="6116955"/>
          </a:xfrm>
        </p:spPr>
        <p:txBody>
          <a:bodyPr numCol="1"/>
          <a:lstStyle/>
          <a:p>
            <a:pPr algn="l">
              <a:buFont typeface="Wingdings"/>
              <a:buChar char="Ø"/>
            </a:pPr>
            <a:r>
              <a:rPr sz="1800">
                <a:latin typeface="Times New Roman"/>
              </a:rPr>
              <a:t>There will be a fact finding hearing once the statements and the Schedule of allegations are completed and when all police disclosure been received (if applicable). </a:t>
            </a:r>
          </a:p>
          <a:p>
            <a:pPr algn="l">
              <a:buFont typeface="Wingdings"/>
              <a:buChar char="Ø"/>
            </a:pPr>
            <a:endParaRPr sz="1800">
              <a:latin typeface="Times New Roman"/>
            </a:endParaRPr>
          </a:p>
          <a:p>
            <a:pPr algn="l">
              <a:buFont typeface="Wingdings"/>
              <a:buChar char="Ø"/>
            </a:pPr>
            <a:r>
              <a:rPr sz="1800">
                <a:latin typeface="Times New Roman"/>
              </a:rPr>
              <a:t>Usually both parties will have to give evidence so often this hearing can last half a day/ a day. The court will determine whether any allegations of domestic abuse have been proven. </a:t>
            </a:r>
          </a:p>
          <a:p>
            <a:pPr algn="l">
              <a:buFont typeface="Wingdings"/>
              <a:buChar char="Ø"/>
            </a:pPr>
            <a:endParaRPr sz="1800">
              <a:latin typeface="Times New Roman"/>
            </a:endParaRPr>
          </a:p>
          <a:p>
            <a:pPr algn="l">
              <a:buFont typeface="Wingdings"/>
              <a:buChar char="Ø"/>
            </a:pPr>
            <a:r>
              <a:rPr sz="1800">
                <a:latin typeface="Times New Roman"/>
              </a:rPr>
              <a:t>The court will then list the matter for a DRA. A DRA hearing will narrow the issues if possible and see if an agreement is possible. </a:t>
            </a:r>
          </a:p>
          <a:p>
            <a:pPr algn="l">
              <a:buFont typeface="Wingdings"/>
              <a:buChar char="Ø"/>
            </a:pPr>
            <a:endParaRPr sz="1800">
              <a:latin typeface="Times New Roman"/>
            </a:endParaRPr>
          </a:p>
          <a:p>
            <a:pPr algn="l">
              <a:buFont typeface="Wingdings"/>
              <a:buChar char="Ø"/>
            </a:pPr>
            <a:r>
              <a:rPr sz="1800">
                <a:latin typeface="Times New Roman"/>
              </a:rPr>
              <a:t>If there is no agreement at the DRA, the Court will fix a date for a final hearing.</a:t>
            </a:r>
          </a:p>
        </p:txBody>
      </p:sp>
      <p:sp>
        <p:nvSpPr>
          <p:cNvPr id="4" name="TextBox 3">
            <a:extLst>
              <a:ext uri="{FF2B5EF4-FFF2-40B4-BE49-F238E27FC236}">
                <a16:creationId xmlns:a16="http://schemas.microsoft.com/office/drawing/2014/main" id="{F9909981-53AD-418E-8DDD-8CB7E0D88537}"/>
              </a:ext>
            </a:extLst>
          </p:cNvPr>
          <p:cNvSpPr txBox="1"/>
          <p:nvPr/>
        </p:nvSpPr>
        <p:spPr>
          <a:xfrm>
            <a:off x="1755700" y="327299"/>
            <a:ext cx="7284006" cy="646033"/>
          </a:xfrm>
          <a:prstGeom prst="rect">
            <a:avLst/>
          </a:prstGeom>
          <a:noFill/>
          <a:ln cap="flat">
            <a:noFill/>
          </a:ln>
        </p:spPr>
        <p:txBody>
          <a:bodyPr vert="horz" wrap="square" lIns="91440" tIns="45720" rIns="91440" bIns="45720" numCol="1" anchor="t" anchorCtr="0" compatLnSpc="1">
            <a:spAutoFit/>
          </a:bodyPr>
          <a:lstStyle/>
          <a:p>
            <a:pPr marL="0" marR="0" lvl="0" indent="0" algn="l" defTabSz="457200" rtl="0" hangingPunct="1">
              <a:lnSpc>
                <a:spcPct val="100000"/>
              </a:lnSpc>
              <a:spcBef>
                <a:spcPts val="0"/>
              </a:spcBef>
              <a:spcAft>
                <a:spcPts val="0"/>
              </a:spcAft>
              <a:buNone/>
              <a:tabLst/>
              <a:defRPr sz="1800" b="0" i="0" u="none" strike="noStrike" kern="0" cap="none" spc="0" baseline="0">
                <a:solidFill>
                  <a:srgbClr val="000000"/>
                </a:solidFill>
                <a:uFillTx/>
              </a:defRPr>
            </a:pPr>
            <a:r>
              <a:rPr sz="2400" b="1">
                <a:latin typeface="Times New Roman"/>
              </a:rPr>
              <a:t>Fact-finding hearing and Dispute Resolution Appointment (DRA) </a:t>
            </a:r>
          </a:p>
          <a:p>
            <a:pPr marL="0" marR="0" lvl="0" indent="0" algn="l">
              <a:lnSpc>
                <a:spcPct val="100000"/>
              </a:lnSpc>
              <a:spcBef>
                <a:spcPts val="0"/>
              </a:spcBef>
              <a:spcAft>
                <a:spcPts val="0"/>
              </a:spcAft>
              <a:buNone/>
            </a:pPr>
            <a:endParaRPr sz="2400" b="1">
              <a:latin typeface="Times New Roman"/>
            </a:endParaRPr>
          </a:p>
          <a:p>
            <a:pPr marL="0" marR="0" lvl="0" indent="0" algn="l">
              <a:lnSpc>
                <a:spcPct val="100000"/>
              </a:lnSpc>
              <a:spcBef>
                <a:spcPts val="0"/>
              </a:spcBef>
              <a:spcAft>
                <a:spcPts val="0"/>
              </a:spcAft>
              <a:buNone/>
            </a:pPr>
            <a:endParaRPr sz="2400" b="1">
              <a:latin typeface="Times New Roman"/>
            </a:endParaRPr>
          </a:p>
        </p:txBody>
      </p:sp>
    </p:spTree>
    <p:extLst>
      <p:ext uri="{BB962C8B-B14F-4D97-AF65-F5344CB8AC3E}">
        <p14:creationId xmlns:p14="http://schemas.microsoft.com/office/powerpoint/2010/main" val="638367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031282" y="800597"/>
            <a:ext cx="10843832" cy="5419849"/>
          </a:xfrm>
        </p:spPr>
        <p:txBody>
          <a:bodyPr numCol="1"/>
          <a:lstStyle/>
          <a:p>
            <a:pPr algn="l">
              <a:buFont typeface="Wingdings"/>
              <a:buChar char="Ø"/>
            </a:pPr>
            <a:r>
              <a:rPr sz="1800">
                <a:latin typeface="Times New Roman"/>
              </a:rPr>
              <a:t>In preparation for a final hearing the applicant will be expected to prepare an agreed, paginated and indexed bundle for use by the parties and the court. This will include all the papers and statements along with an up to date case summary, a chronology, statement of issues and a position statement.</a:t>
            </a:r>
          </a:p>
          <a:p>
            <a:pPr algn="l">
              <a:buFont typeface="Wingdings"/>
              <a:buChar char="Ø"/>
            </a:pPr>
            <a:endParaRPr sz="1800">
              <a:latin typeface="Times New Roman"/>
            </a:endParaRPr>
          </a:p>
          <a:p>
            <a:pPr algn="l">
              <a:buFont typeface="Wingdings"/>
              <a:buChar char="Ø"/>
            </a:pPr>
            <a:r>
              <a:rPr sz="1800">
                <a:latin typeface="Times New Roman"/>
              </a:rPr>
              <a:t>At the final hearing both parties will give their evidence and challenge the other parties evidence in cross examination. The Judge will then make an Order taking into account the Welfare Checklist.</a:t>
            </a:r>
          </a:p>
        </p:txBody>
      </p:sp>
      <p:sp>
        <p:nvSpPr>
          <p:cNvPr id="4" name="TextBox 3">
            <a:extLst>
              <a:ext uri="{FF2B5EF4-FFF2-40B4-BE49-F238E27FC236}">
                <a16:creationId xmlns:a16="http://schemas.microsoft.com/office/drawing/2014/main" id="{F9909981-53AD-418E-8DDD-8CB7E0D88537}"/>
              </a:ext>
            </a:extLst>
          </p:cNvPr>
          <p:cNvSpPr txBox="1"/>
          <p:nvPr/>
        </p:nvSpPr>
        <p:spPr>
          <a:xfrm>
            <a:off x="1606432" y="680105"/>
            <a:ext cx="7284006" cy="645914"/>
          </a:xfrm>
          <a:prstGeom prst="rect">
            <a:avLst/>
          </a:prstGeom>
          <a:noFill/>
          <a:ln cap="flat">
            <a:noFill/>
          </a:ln>
        </p:spPr>
        <p:txBody>
          <a:bodyPr vert="horz" wrap="square" lIns="91440" tIns="45720" rIns="91440" bIns="45720" numCol="1" anchor="t" anchorCtr="0" compatLnSpc="1">
            <a:spAutoFit/>
          </a:bodyPr>
          <a:lstStyle/>
          <a:p>
            <a:pPr marL="0" marR="0" lvl="0" indent="0" algn="l" defTabSz="457200" rtl="0" hangingPunct="1">
              <a:lnSpc>
                <a:spcPct val="100000"/>
              </a:lnSpc>
              <a:spcBef>
                <a:spcPts val="0"/>
              </a:spcBef>
              <a:spcAft>
                <a:spcPts val="0"/>
              </a:spcAft>
              <a:buNone/>
              <a:tabLst/>
              <a:defRPr sz="1800" b="0" i="0" u="none" strike="noStrike" kern="0" cap="none" spc="0" baseline="0">
                <a:solidFill>
                  <a:srgbClr val="000000"/>
                </a:solidFill>
                <a:uFillTx/>
              </a:defRPr>
            </a:pPr>
            <a:r>
              <a:rPr sz="2400" b="1" u="sng">
                <a:latin typeface="Times New Roman"/>
              </a:rPr>
              <a:t>Final Hearing</a:t>
            </a:r>
          </a:p>
          <a:p>
            <a:pPr marL="0" marR="0" lvl="0" indent="0" algn="l">
              <a:lnSpc>
                <a:spcPct val="100000"/>
              </a:lnSpc>
              <a:spcBef>
                <a:spcPts val="0"/>
              </a:spcBef>
              <a:spcAft>
                <a:spcPts val="0"/>
              </a:spcAft>
              <a:buNone/>
            </a:pPr>
            <a:endParaRPr sz="2400" b="1" u="sng">
              <a:latin typeface="Times New Roman"/>
            </a:endParaRPr>
          </a:p>
          <a:p>
            <a:pPr marL="0" marR="0" lvl="0" indent="0" algn="l">
              <a:lnSpc>
                <a:spcPct val="100000"/>
              </a:lnSpc>
              <a:spcBef>
                <a:spcPts val="0"/>
              </a:spcBef>
              <a:spcAft>
                <a:spcPts val="0"/>
              </a:spcAft>
              <a:buNone/>
            </a:pPr>
            <a:endParaRPr sz="2400" b="1" u="sng">
              <a:latin typeface="Times New Roman"/>
            </a:endParaRPr>
          </a:p>
          <a:p>
            <a:pPr marL="0" marR="0" lvl="0" indent="0" algn="l">
              <a:lnSpc>
                <a:spcPct val="100000"/>
              </a:lnSpc>
              <a:spcBef>
                <a:spcPts val="0"/>
              </a:spcBef>
              <a:spcAft>
                <a:spcPts val="0"/>
              </a:spcAft>
              <a:buNone/>
            </a:pPr>
            <a:endParaRPr sz="2400" b="1" u="sng">
              <a:latin typeface="Times New Roman"/>
            </a:endParaRPr>
          </a:p>
        </p:txBody>
      </p:sp>
    </p:spTree>
    <p:extLst>
      <p:ext uri="{BB962C8B-B14F-4D97-AF65-F5344CB8AC3E}">
        <p14:creationId xmlns:p14="http://schemas.microsoft.com/office/powerpoint/2010/main" val="638367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465504" y="1587624"/>
            <a:ext cx="10843736" cy="5419849"/>
          </a:xfrm>
        </p:spPr>
        <p:txBody>
          <a:bodyPr numCol="1"/>
          <a:lstStyle/>
          <a:p>
            <a:pPr algn="l">
              <a:buFont typeface="Wingdings"/>
              <a:buChar char="Ø"/>
            </a:pPr>
            <a:r>
              <a:rPr sz="1800">
                <a:latin typeface="Times New Roman"/>
              </a:rPr>
              <a:t>The parties should use form C2 to start an application in existing proceedings:</a:t>
            </a:r>
          </a:p>
          <a:p>
            <a:pPr algn="l">
              <a:buFont typeface="Wingdings"/>
              <a:buChar char="Ø"/>
            </a:pPr>
            <a:endParaRPr sz="1800">
              <a:latin typeface="Times New Roman"/>
            </a:endParaRPr>
          </a:p>
          <a:p>
            <a:pPr algn="l">
              <a:buFont typeface="Wingdings"/>
              <a:buChar char="Ø"/>
            </a:pPr>
            <a:r>
              <a:rPr sz="1800">
                <a:latin typeface="Times New Roman"/>
              </a:rPr>
              <a:t>The fee depends on what the parties are asking the court to do. </a:t>
            </a:r>
          </a:p>
          <a:p>
            <a:pPr algn="l">
              <a:buFont typeface="Wingdings"/>
              <a:buChar char="Ø"/>
            </a:pPr>
            <a:endParaRPr sz="1800">
              <a:latin typeface="Times New Roman"/>
            </a:endParaRPr>
          </a:p>
          <a:p>
            <a:pPr algn="l">
              <a:buFont typeface="Wingdings"/>
              <a:buChar char="Ø"/>
            </a:pPr>
            <a:r>
              <a:rPr sz="1800" b="1" u="sng">
                <a:latin typeface="Times New Roman"/>
              </a:rPr>
              <a:t>Court fees:</a:t>
            </a:r>
          </a:p>
          <a:p>
            <a:pPr algn="l">
              <a:buFont typeface="Wingdings"/>
              <a:buChar char="Ø"/>
            </a:pPr>
            <a:endParaRPr sz="1800" b="1" u="sng">
              <a:latin typeface="Times New Roman"/>
            </a:endParaRPr>
          </a:p>
          <a:p>
            <a:pPr algn="l">
              <a:buFont typeface="Wingdings"/>
              <a:buChar char="Ø"/>
            </a:pPr>
            <a:r>
              <a:rPr sz="1800">
                <a:latin typeface="Times New Roman"/>
              </a:rPr>
              <a:t>£167 if the parties still want the court to decide your case through a court hearing</a:t>
            </a:r>
          </a:p>
          <a:p>
            <a:pPr algn="l">
              <a:buFont typeface="Wingdings"/>
              <a:buChar char="Ø"/>
            </a:pPr>
            <a:endParaRPr sz="1800">
              <a:latin typeface="Times New Roman"/>
            </a:endParaRPr>
          </a:p>
          <a:p>
            <a:pPr algn="l">
              <a:buFont typeface="Wingdings"/>
              <a:buChar char="Ø"/>
            </a:pPr>
            <a:r>
              <a:rPr sz="1800">
                <a:latin typeface="Times New Roman"/>
              </a:rPr>
              <a:t>£53  if the parties have agreed and they want the court to approve their consent order without a court hearing</a:t>
            </a:r>
          </a:p>
        </p:txBody>
      </p:sp>
      <p:sp>
        <p:nvSpPr>
          <p:cNvPr id="4" name="TextBox 3">
            <a:extLst>
              <a:ext uri="{FF2B5EF4-FFF2-40B4-BE49-F238E27FC236}">
                <a16:creationId xmlns:a16="http://schemas.microsoft.com/office/drawing/2014/main" id="{F9909981-53AD-418E-8DDD-8CB7E0D88537}"/>
              </a:ext>
            </a:extLst>
          </p:cNvPr>
          <p:cNvSpPr txBox="1"/>
          <p:nvPr/>
        </p:nvSpPr>
        <p:spPr>
          <a:xfrm>
            <a:off x="1606432" y="680105"/>
            <a:ext cx="7284006" cy="645914"/>
          </a:xfrm>
          <a:prstGeom prst="rect">
            <a:avLst/>
          </a:prstGeom>
          <a:noFill/>
          <a:ln cap="flat">
            <a:noFill/>
          </a:ln>
        </p:spPr>
        <p:txBody>
          <a:bodyPr vert="horz" wrap="square" lIns="91440" tIns="45720" rIns="91440" bIns="45720" numCol="1" anchor="t" anchorCtr="0" compatLnSpc="1">
            <a:spAutoFit/>
          </a:bodyPr>
          <a:lstStyle/>
          <a:p>
            <a:pPr marL="0" marR="0" lvl="0" indent="0" algn="l" defTabSz="457200" rtl="0" hangingPunct="1">
              <a:lnSpc>
                <a:spcPct val="100000"/>
              </a:lnSpc>
              <a:spcBef>
                <a:spcPts val="0"/>
              </a:spcBef>
              <a:spcAft>
                <a:spcPts val="0"/>
              </a:spcAft>
              <a:buNone/>
              <a:tabLst/>
              <a:defRPr sz="1800" b="0" i="0" u="none" strike="noStrike" kern="0" cap="none" spc="0" baseline="0">
                <a:solidFill>
                  <a:srgbClr val="000000"/>
                </a:solidFill>
                <a:uFillTx/>
              </a:defRPr>
            </a:pPr>
            <a:r>
              <a:rPr sz="2400" b="1" u="sng">
                <a:latin typeface="Times New Roman"/>
              </a:rPr>
              <a:t>Changes to the initial application or request for directions </a:t>
            </a:r>
          </a:p>
          <a:p>
            <a:pPr marL="0" marR="0" lvl="0" indent="0" algn="l">
              <a:lnSpc>
                <a:spcPct val="100000"/>
              </a:lnSpc>
              <a:spcBef>
                <a:spcPts val="0"/>
              </a:spcBef>
              <a:spcAft>
                <a:spcPts val="0"/>
              </a:spcAft>
              <a:buNone/>
            </a:pPr>
            <a:endParaRPr sz="2400" b="1" u="sng">
              <a:latin typeface="Times New Roman"/>
            </a:endParaRPr>
          </a:p>
        </p:txBody>
      </p:sp>
    </p:spTree>
    <p:extLst>
      <p:ext uri="{BB962C8B-B14F-4D97-AF65-F5344CB8AC3E}">
        <p14:creationId xmlns:p14="http://schemas.microsoft.com/office/powerpoint/2010/main" val="638367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519788" y="1479069"/>
            <a:ext cx="10843736" cy="5419849"/>
          </a:xfrm>
        </p:spPr>
        <p:txBody>
          <a:bodyPr numCol="1"/>
          <a:lstStyle/>
          <a:p>
            <a:pPr algn="l">
              <a:buFont typeface="Wingdings"/>
              <a:buChar char="Ø"/>
            </a:pPr>
            <a:r>
              <a:rPr sz="1800">
                <a:latin typeface="Times New Roman"/>
              </a:rPr>
              <a:t>Cases do return to Court perhaps for enforcement of any Order made or if the order needs to be varied in any way and the parties cannot agree.</a:t>
            </a:r>
          </a:p>
          <a:p>
            <a:pPr algn="l">
              <a:buFont typeface="Wingdings"/>
              <a:buChar char="Ø"/>
            </a:pPr>
            <a:r>
              <a:rPr sz="1800">
                <a:latin typeface="Times New Roman"/>
              </a:rPr>
              <a:t>Enforcement  - Section 11J Children Act 1989</a:t>
            </a:r>
          </a:p>
          <a:p>
            <a:pPr algn="l">
              <a:buFont typeface="Wingdings"/>
              <a:buChar char="Ø"/>
            </a:pPr>
            <a:r>
              <a:rPr sz="1800">
                <a:latin typeface="Times New Roman"/>
              </a:rPr>
              <a:t>Variation / discharge  - Section 8 Children Act 1989 </a:t>
            </a:r>
          </a:p>
          <a:p>
            <a:pPr algn="l">
              <a:buFont typeface="Wingdings"/>
              <a:buChar char="Ø"/>
            </a:pPr>
            <a:endParaRPr sz="1800">
              <a:latin typeface="Times New Roman"/>
            </a:endParaRPr>
          </a:p>
        </p:txBody>
      </p:sp>
      <p:sp>
        <p:nvSpPr>
          <p:cNvPr id="4" name="TextBox 3">
            <a:extLst>
              <a:ext uri="{FF2B5EF4-FFF2-40B4-BE49-F238E27FC236}">
                <a16:creationId xmlns:a16="http://schemas.microsoft.com/office/drawing/2014/main" id="{F9909981-53AD-418E-8DDD-8CB7E0D88537}"/>
              </a:ext>
            </a:extLst>
          </p:cNvPr>
          <p:cNvSpPr txBox="1"/>
          <p:nvPr/>
        </p:nvSpPr>
        <p:spPr>
          <a:xfrm>
            <a:off x="1606432" y="680105"/>
            <a:ext cx="7284006" cy="645914"/>
          </a:xfrm>
          <a:prstGeom prst="rect">
            <a:avLst/>
          </a:prstGeom>
          <a:noFill/>
          <a:ln cap="flat">
            <a:noFill/>
          </a:ln>
        </p:spPr>
        <p:txBody>
          <a:bodyPr vert="horz" wrap="square" lIns="91440" tIns="45720" rIns="91440" bIns="45720" numCol="1" anchor="t" anchorCtr="0" compatLnSpc="1">
            <a:spAutoFit/>
          </a:bodyPr>
          <a:lstStyle/>
          <a:p>
            <a:pPr marL="0" marR="0" lvl="0" indent="0" algn="l" defTabSz="457200" rtl="0" hangingPunct="1">
              <a:lnSpc>
                <a:spcPct val="100000"/>
              </a:lnSpc>
              <a:spcBef>
                <a:spcPts val="0"/>
              </a:spcBef>
              <a:spcAft>
                <a:spcPts val="0"/>
              </a:spcAft>
              <a:buNone/>
              <a:tabLst/>
              <a:defRPr sz="1800" b="0" i="0" u="none" strike="noStrike" kern="0" cap="none" spc="0" baseline="0">
                <a:solidFill>
                  <a:srgbClr val="000000"/>
                </a:solidFill>
                <a:uFillTx/>
              </a:defRPr>
            </a:pPr>
            <a:r>
              <a:rPr sz="2400" b="1" u="sng">
                <a:latin typeface="Times New Roman"/>
              </a:rPr>
              <a:t>Enforcement / Variation / discharge </a:t>
            </a:r>
          </a:p>
          <a:p>
            <a:pPr marL="0" marR="0" lvl="0" indent="0" algn="l">
              <a:lnSpc>
                <a:spcPct val="100000"/>
              </a:lnSpc>
              <a:spcBef>
                <a:spcPts val="0"/>
              </a:spcBef>
              <a:spcAft>
                <a:spcPts val="0"/>
              </a:spcAft>
              <a:buNone/>
            </a:pPr>
            <a:endParaRPr sz="2400" b="1" u="sng">
              <a:latin typeface="Times New Roman"/>
            </a:endParaRPr>
          </a:p>
        </p:txBody>
      </p:sp>
    </p:spTree>
    <p:extLst>
      <p:ext uri="{BB962C8B-B14F-4D97-AF65-F5344CB8AC3E}">
        <p14:creationId xmlns:p14="http://schemas.microsoft.com/office/powerpoint/2010/main" val="6383676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92" name="Group 191">
            <a:extLst>
              <a:ext uri="{FF2B5EF4-FFF2-40B4-BE49-F238E27FC236}">
                <a16:creationId xmlns:a16="http://schemas.microsoft.com/office/drawing/2014/main" id="{C616B3DC-C165-433D-9187-62DCC0E317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193" name="Freeform 6">
              <a:extLst>
                <a:ext uri="{FF2B5EF4-FFF2-40B4-BE49-F238E27FC236}">
                  <a16:creationId xmlns:a16="http://schemas.microsoft.com/office/drawing/2014/main" id="{97E1BF84-9824-4B0E-98DF-F0F7181DD0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94" name="Freeform 7">
              <a:extLst>
                <a:ext uri="{FF2B5EF4-FFF2-40B4-BE49-F238E27FC236}">
                  <a16:creationId xmlns:a16="http://schemas.microsoft.com/office/drawing/2014/main" id="{A85FA340-7392-4303-9707-A12F45A46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95" name="Freeform 9">
              <a:extLst>
                <a:ext uri="{FF2B5EF4-FFF2-40B4-BE49-F238E27FC236}">
                  <a16:creationId xmlns:a16="http://schemas.microsoft.com/office/drawing/2014/main" id="{758A9051-2BD9-4868-8B84-344752FA2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96" name="Freeform 10">
              <a:extLst>
                <a:ext uri="{FF2B5EF4-FFF2-40B4-BE49-F238E27FC236}">
                  <a16:creationId xmlns:a16="http://schemas.microsoft.com/office/drawing/2014/main" id="{58264C49-3539-4CBD-8F11-1106C8B87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97" name="Freeform 11">
              <a:extLst>
                <a:ext uri="{FF2B5EF4-FFF2-40B4-BE49-F238E27FC236}">
                  <a16:creationId xmlns:a16="http://schemas.microsoft.com/office/drawing/2014/main" id="{DE862133-5C7E-4B32-9786-0B33BC51A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98" name="Freeform 12">
              <a:extLst>
                <a:ext uri="{FF2B5EF4-FFF2-40B4-BE49-F238E27FC236}">
                  <a16:creationId xmlns:a16="http://schemas.microsoft.com/office/drawing/2014/main" id="{90925F6C-DF03-4707-9176-6049F049B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3BC028DA-A36B-41AE-9C76-79865A0C44BB}"/>
              </a:ext>
            </a:extLst>
          </p:cNvPr>
          <p:cNvSpPr>
            <a:spLocks noGrp="1"/>
          </p:cNvSpPr>
          <p:nvPr>
            <p:ph type="title"/>
          </p:nvPr>
        </p:nvSpPr>
        <p:spPr>
          <a:xfrm>
            <a:off x="2253785" y="1380068"/>
            <a:ext cx="4978303" cy="2616199"/>
          </a:xfrm>
        </p:spPr>
        <p:txBody>
          <a:bodyPr vert="horz" lIns="91440" tIns="45720" rIns="91440" bIns="45720" numCol="1" rtlCol="0" anchor="b">
            <a:normAutofit/>
          </a:bodyPr>
          <a:lstStyle/>
          <a:p>
            <a:pPr algn="r">
              <a:lnSpc>
                <a:spcPct val="90000"/>
              </a:lnSpc>
            </a:pPr>
            <a:r>
              <a:rPr lang="en-US" sz="6000" b="1" dirty="0">
                <a:latin typeface="Times New Roman" panose="02020603050405020304" pitchFamily="18" charset="0"/>
                <a:cs typeface="Times New Roman" panose="02020603050405020304" pitchFamily="18" charset="0"/>
              </a:rPr>
              <a:t>Non Molestation Order</a:t>
            </a:r>
          </a:p>
        </p:txBody>
      </p:sp>
      <p:sp>
        <p:nvSpPr>
          <p:cNvPr id="199" name="Rounded Rectangle 4">
            <a:extLst>
              <a:ext uri="{FF2B5EF4-FFF2-40B4-BE49-F238E27FC236}">
                <a16:creationId xmlns:a16="http://schemas.microsoft.com/office/drawing/2014/main" id="{260615AE-7DBC-4FF7-9107-9FE957695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944" y="648931"/>
            <a:ext cx="3982086"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a:p>
        </p:txBody>
      </p:sp>
      <p:pic>
        <p:nvPicPr>
          <p:cNvPr id="1026" name="Picture 2" descr="What the coronavirus pandemic means for domestic violence survivors - Vox">
            <a:extLst>
              <a:ext uri="{FF2B5EF4-FFF2-40B4-BE49-F238E27FC236}">
                <a16:creationId xmlns:a16="http://schemas.microsoft.com/office/drawing/2014/main" id="{4A2A1C91-55E1-4AC6-990E-5A8C34C9975F}"/>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30565" r="-2" b="-2"/>
          <a:stretch/>
        </p:blipFill>
        <p:spPr>
          <a:xfrm>
            <a:off x="7873801" y="1684061"/>
            <a:ext cx="3341190" cy="3202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96561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484310" y="905523"/>
            <a:ext cx="10018713" cy="4885678"/>
          </a:xfrm>
        </p:spPr>
        <p:txBody>
          <a:bodyPr numCol="1"/>
          <a:lstStyle/>
          <a:p>
            <a:pPr marL="0" indent="0" algn="l">
              <a:buNone/>
            </a:pPr>
            <a:r>
              <a:rPr lang="en-GB" altLang="en-GB" sz="1800" dirty="0">
                <a:solidFill>
                  <a:srgbClr val="0B0C0C"/>
                </a:solidFill>
                <a:latin typeface="Times New Roman" panose="02020603050405020304" pitchFamily="18" charset="0"/>
                <a:cs typeface="Times New Roman" panose="02020603050405020304" pitchFamily="18" charset="0"/>
              </a:rPr>
              <a:t>Under Family Law Act 1996 (FLA 1996), an individual</a:t>
            </a:r>
            <a:r>
              <a:rPr lang="en-GB" altLang="en-GB" sz="1800" b="0" i="0" dirty="0">
                <a:solidFill>
                  <a:srgbClr val="0B0C0C"/>
                </a:solidFill>
                <a:effectLst/>
                <a:latin typeface="Times New Roman" panose="02020603050405020304" pitchFamily="18" charset="0"/>
                <a:cs typeface="Times New Roman" panose="02020603050405020304" pitchFamily="18" charset="0"/>
              </a:rPr>
              <a:t> can apply for an ‘injunction’ if they have been a victim of domestic abuse. An individual can apply for: </a:t>
            </a:r>
          </a:p>
          <a:p>
            <a:pPr marL="0" indent="0" algn="l">
              <a:buNone/>
            </a:pPr>
            <a:endParaRPr lang="en-GB" altLang="en-GB" sz="1800" b="0" i="0" dirty="0">
              <a:solidFill>
                <a:srgbClr val="0B0C0C"/>
              </a:solidFill>
              <a:effectLst/>
              <a:latin typeface="Times New Roman" panose="02020603050405020304" pitchFamily="18" charset="0"/>
              <a:cs typeface="Times New Roman" panose="02020603050405020304" pitchFamily="18" charset="0"/>
            </a:endParaRPr>
          </a:p>
          <a:p>
            <a:pPr algn="l">
              <a:buFont typeface="Wingdings" panose="05000000000000000000" pitchFamily="2" charset="2"/>
              <a:buChar char="Ø"/>
            </a:pPr>
            <a:r>
              <a:rPr lang="en-GB" altLang="en-GB" sz="1800" b="1" i="0" dirty="0">
                <a:solidFill>
                  <a:srgbClr val="0B0C0C"/>
                </a:solidFill>
                <a:effectLst/>
                <a:latin typeface="Times New Roman" panose="02020603050405020304" pitchFamily="18" charset="0"/>
                <a:cs typeface="Times New Roman" panose="02020603050405020304" pitchFamily="18" charset="0"/>
              </a:rPr>
              <a:t>A </a:t>
            </a:r>
            <a:r>
              <a:rPr lang="en-GB" altLang="en-GB" sz="1800" b="1" dirty="0">
                <a:solidFill>
                  <a:srgbClr val="0B0C0C"/>
                </a:solidFill>
                <a:latin typeface="Times New Roman" panose="02020603050405020304" pitchFamily="18" charset="0"/>
                <a:cs typeface="Times New Roman" panose="02020603050405020304" pitchFamily="18" charset="0"/>
              </a:rPr>
              <a:t>non-molestation order </a:t>
            </a:r>
            <a:r>
              <a:rPr lang="en-GB" altLang="en-GB" sz="1800" dirty="0">
                <a:solidFill>
                  <a:srgbClr val="0B0C0C"/>
                </a:solidFill>
                <a:latin typeface="Times New Roman" panose="02020603050405020304" pitchFamily="18" charset="0"/>
                <a:cs typeface="Times New Roman" panose="02020603050405020304" pitchFamily="18" charset="0"/>
              </a:rPr>
              <a:t>– which </a:t>
            </a:r>
            <a:r>
              <a:rPr lang="en-GB" altLang="en-GB" sz="1800" b="0" i="0" dirty="0">
                <a:solidFill>
                  <a:srgbClr val="0B0C0C"/>
                </a:solidFill>
                <a:effectLst/>
                <a:latin typeface="Times New Roman" panose="02020603050405020304" pitchFamily="18" charset="0"/>
                <a:cs typeface="Times New Roman" panose="02020603050405020304" pitchFamily="18" charset="0"/>
              </a:rPr>
              <a:t>protects the applicant and/or their child from being molested, harmed or threatened by the person who has abused them</a:t>
            </a:r>
            <a:endParaRPr lang="en-GB" altLang="en-GB" sz="1800" b="1" dirty="0">
              <a:solidFill>
                <a:srgbClr val="0B0C0C"/>
              </a:solidFill>
              <a:latin typeface="Times New Roman" panose="02020603050405020304" pitchFamily="18" charset="0"/>
              <a:cs typeface="Times New Roman" panose="02020603050405020304" pitchFamily="18" charset="0"/>
            </a:endParaRPr>
          </a:p>
          <a:p>
            <a:pPr algn="l">
              <a:buFont typeface="Wingdings" panose="05000000000000000000" pitchFamily="2" charset="2"/>
              <a:buChar char="Ø"/>
            </a:pPr>
            <a:r>
              <a:rPr lang="en-GB" altLang="en-GB" sz="1800" b="1" i="0" dirty="0">
                <a:effectLst/>
                <a:latin typeface="Times New Roman" panose="02020603050405020304" pitchFamily="18" charset="0"/>
                <a:cs typeface="Times New Roman" panose="02020603050405020304" pitchFamily="18" charset="0"/>
              </a:rPr>
              <a:t>An occupation order </a:t>
            </a:r>
            <a:r>
              <a:rPr lang="en-GB" altLang="en-GB" sz="1800" b="0" i="0" dirty="0">
                <a:effectLst/>
                <a:latin typeface="Times New Roman" panose="02020603050405020304" pitchFamily="18" charset="0"/>
                <a:cs typeface="Times New Roman" panose="02020603050405020304" pitchFamily="18" charset="0"/>
              </a:rPr>
              <a:t>– which </a:t>
            </a:r>
            <a:r>
              <a:rPr lang="en-GB" altLang="en-GB" sz="1800" b="0" i="0" dirty="0">
                <a:solidFill>
                  <a:srgbClr val="000000"/>
                </a:solidFill>
                <a:effectLst/>
                <a:latin typeface="Times New Roman" panose="02020603050405020304" pitchFamily="18" charset="0"/>
                <a:cs typeface="Times New Roman" panose="02020603050405020304" pitchFamily="18" charset="0"/>
              </a:rPr>
              <a:t>confers, declares, restricts or regulate rights of occupation in the family home between parties who are in, or who have been in, certain categories of relationship</a:t>
            </a:r>
            <a:endParaRPr lang="en-GB" altLang="en-GB" sz="1800" b="1" i="0" dirty="0">
              <a:effectLst/>
              <a:latin typeface="Times New Roman" panose="02020603050405020304" pitchFamily="18" charset="0"/>
              <a:cs typeface="Times New Roman" panose="02020603050405020304" pitchFamily="18" charset="0"/>
            </a:endParaRPr>
          </a:p>
          <a:p>
            <a:pPr marL="0" indent="0">
              <a:buNone/>
            </a:pPr>
            <a:endParaRPr lang="en-GB" altLang="en-GB" dirty="0"/>
          </a:p>
        </p:txBody>
      </p:sp>
      <p:sp>
        <p:nvSpPr>
          <p:cNvPr id="4" name="TextBox 3">
            <a:extLst>
              <a:ext uri="{FF2B5EF4-FFF2-40B4-BE49-F238E27FC236}">
                <a16:creationId xmlns:a16="http://schemas.microsoft.com/office/drawing/2014/main" id="{F9909981-53AD-418E-8DDD-8CB7E0D88537}"/>
              </a:ext>
            </a:extLst>
          </p:cNvPr>
          <p:cNvSpPr txBox="1"/>
          <p:nvPr/>
        </p:nvSpPr>
        <p:spPr>
          <a:xfrm>
            <a:off x="1484310" y="924355"/>
            <a:ext cx="7284130" cy="646331"/>
          </a:xfrm>
          <a:prstGeom prst="rect">
            <a:avLst/>
          </a:prstGeom>
          <a:noFill/>
          <a:ln cap="flat">
            <a:noFill/>
          </a:ln>
        </p:spPr>
        <p:txBody>
          <a:bodyPr vert="horz" wrap="square" lIns="91440" tIns="45720" rIns="91440" bIns="45720" numCol="1" anchor="t" anchorCtr="0" compatLnSpc="1">
            <a:spAutoFit/>
          </a:bodyPr>
          <a:lstStyle/>
          <a:p>
            <a:pPr marL="0" marR="0" lvl="0" indent="0" algn="l" defTabSz="457200" rtl="0" hangingPunct="1">
              <a:lnSpc>
                <a:spcPct val="100000"/>
              </a:lnSpc>
              <a:spcBef>
                <a:spcPts val="0"/>
              </a:spcBef>
              <a:spcAft>
                <a:spcPts val="0"/>
              </a:spcAft>
              <a:buNone/>
              <a:tabLst/>
              <a:defRPr sz="1800" b="0" i="0" u="none" strike="noStrike" kern="0" cap="none" spc="0" baseline="0">
                <a:solidFill>
                  <a:srgbClr val="000000"/>
                </a:solidFill>
                <a:uFillTx/>
              </a:defRPr>
            </a:pPr>
            <a:r>
              <a:rPr lang="en-GB" altLang="en-GB" sz="3600" b="1" i="0" strike="noStrike" kern="1200" cap="none" spc="0" baseline="0" dirty="0">
                <a:solidFill>
                  <a:srgbClr val="000000"/>
                </a:solidFill>
                <a:uFillTx/>
                <a:latin typeface="Times New Roman" panose="02020603050405020304" pitchFamily="18" charset="0"/>
                <a:cs typeface="Times New Roman" panose="02020603050405020304" pitchFamily="18" charset="0"/>
              </a:rPr>
              <a:t>Introduction</a:t>
            </a:r>
          </a:p>
        </p:txBody>
      </p:sp>
    </p:spTree>
    <p:extLst>
      <p:ext uri="{BB962C8B-B14F-4D97-AF65-F5344CB8AC3E}">
        <p14:creationId xmlns:p14="http://schemas.microsoft.com/office/powerpoint/2010/main" val="6383676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BD95E-17F1-4D4F-8010-F0E85BDEF5B5}"/>
              </a:ext>
            </a:extLst>
          </p:cNvPr>
          <p:cNvSpPr>
            <a:spLocks noGrp="1"/>
          </p:cNvSpPr>
          <p:nvPr>
            <p:ph type="title"/>
          </p:nvPr>
        </p:nvSpPr>
        <p:spPr>
          <a:xfrm>
            <a:off x="1436933" y="121640"/>
            <a:ext cx="8345009" cy="1462596"/>
          </a:xfrm>
        </p:spPr>
        <p:txBody>
          <a:bodyPr numCol="1">
            <a:normAutofit/>
          </a:bodyPr>
          <a:lstStyle/>
          <a:p>
            <a:pPr algn="l"/>
            <a:r>
              <a:rPr lang="en-GB" altLang="en-GB" sz="3600" b="1" dirty="0">
                <a:latin typeface="Times New Roman" panose="02020603050405020304" pitchFamily="18" charset="0"/>
                <a:cs typeface="Times New Roman" panose="02020603050405020304" pitchFamily="18" charset="0"/>
              </a:rPr>
              <a:t>When can a non-molestation order be granted?</a:t>
            </a:r>
          </a:p>
        </p:txBody>
      </p:sp>
      <p:sp>
        <p:nvSpPr>
          <p:cNvPr id="3" name="Content Placeholder 2">
            <a:extLst>
              <a:ext uri="{FF2B5EF4-FFF2-40B4-BE49-F238E27FC236}">
                <a16:creationId xmlns:a16="http://schemas.microsoft.com/office/drawing/2014/main" id="{BA858A9F-9778-4711-B0B7-1EDCD8E4215B}"/>
              </a:ext>
            </a:extLst>
          </p:cNvPr>
          <p:cNvSpPr>
            <a:spLocks noGrp="1"/>
          </p:cNvSpPr>
          <p:nvPr>
            <p:ph idx="1"/>
          </p:nvPr>
        </p:nvSpPr>
        <p:spPr>
          <a:xfrm>
            <a:off x="1458209" y="1143910"/>
            <a:ext cx="9909048" cy="4941094"/>
          </a:xfrm>
        </p:spPr>
        <p:txBody>
          <a:bodyPr numCol="1">
            <a:normAutofit fontScale="55000" lnSpcReduction="20000"/>
          </a:bodyPr>
          <a:lstStyle/>
          <a:p>
            <a:pPr algn="l" fontAlgn="base">
              <a:buFont typeface="+mj-lt"/>
              <a:buAutoNum type="arabicPeriod"/>
            </a:pPr>
            <a:endParaRPr lang="en-GB" altLang="en-GB" sz="2900" b="0" i="0" dirty="0">
              <a:solidFill>
                <a:srgbClr val="39393A"/>
              </a:solidFill>
              <a:effectLst/>
              <a:latin typeface="Times New Roman" panose="02020603050405020304" pitchFamily="18" charset="0"/>
              <a:cs typeface="Times New Roman" panose="02020603050405020304" pitchFamily="18" charset="0"/>
            </a:endParaRPr>
          </a:p>
          <a:p>
            <a:pPr algn="l" fontAlgn="base">
              <a:buFont typeface="+mj-lt"/>
              <a:buAutoNum type="arabicPeriod"/>
            </a:pPr>
            <a:endParaRPr lang="en-GB" altLang="en-GB" sz="2900" dirty="0">
              <a:solidFill>
                <a:srgbClr val="39393A"/>
              </a:solidFill>
              <a:latin typeface="Times New Roman" panose="02020603050405020304" pitchFamily="18" charset="0"/>
              <a:cs typeface="Times New Roman" panose="02020603050405020304" pitchFamily="18" charset="0"/>
            </a:endParaRPr>
          </a:p>
          <a:p>
            <a:pPr marL="0" indent="0" algn="l" fontAlgn="base">
              <a:buNone/>
            </a:pPr>
            <a:r>
              <a:rPr lang="en-GB" altLang="en-GB" sz="2900" b="0" dirty="0">
                <a:solidFill>
                  <a:srgbClr val="000000"/>
                </a:solidFill>
                <a:effectLst/>
                <a:latin typeface="Times New Roman" panose="02020603050405020304" pitchFamily="18" charset="0"/>
                <a:cs typeface="Times New Roman" panose="02020603050405020304" pitchFamily="18" charset="0"/>
              </a:rPr>
              <a:t>Under Family Law Act (FLA 1996) S42(2)(a) a non molestation order can only be granted to protect a person associated with the respondent or a relevant child.</a:t>
            </a:r>
          </a:p>
          <a:p>
            <a:pPr algn="l" fontAlgn="base">
              <a:buFont typeface="Wingdings" panose="05000000000000000000" pitchFamily="2" charset="2"/>
              <a:buChar char="Ø"/>
            </a:pPr>
            <a:r>
              <a:rPr lang="en-GB" altLang="en-GB" sz="2900" b="0" dirty="0">
                <a:solidFill>
                  <a:srgbClr val="000000"/>
                </a:solidFill>
                <a:effectLst/>
                <a:latin typeface="Times New Roman" panose="02020603050405020304" pitchFamily="18" charset="0"/>
                <a:cs typeface="Times New Roman" panose="02020603050405020304" pitchFamily="18" charset="0"/>
              </a:rPr>
              <a:t>A person is associated with another person if:</a:t>
            </a:r>
          </a:p>
          <a:p>
            <a:pPr lvl="1" fontAlgn="base">
              <a:buFont typeface="Wingdings" panose="05000000000000000000" pitchFamily="2" charset="2"/>
              <a:buChar char="Ø"/>
            </a:pPr>
            <a:r>
              <a:rPr lang="en-GB" altLang="en-GB" sz="2900" b="0" i="0" dirty="0">
                <a:solidFill>
                  <a:srgbClr val="000000"/>
                </a:solidFill>
                <a:effectLst/>
                <a:latin typeface="Times New Roman" panose="02020603050405020304" pitchFamily="18" charset="0"/>
                <a:cs typeface="Times New Roman" panose="02020603050405020304" pitchFamily="18" charset="0"/>
              </a:rPr>
              <a:t>they are or have been married</a:t>
            </a:r>
          </a:p>
          <a:p>
            <a:pPr lvl="1" fontAlgn="base">
              <a:buFont typeface="Wingdings" panose="05000000000000000000" pitchFamily="2" charset="2"/>
              <a:buChar char="Ø"/>
            </a:pPr>
            <a:r>
              <a:rPr lang="en-GB" altLang="en-GB" sz="2900" b="0" i="0" dirty="0">
                <a:solidFill>
                  <a:srgbClr val="000000"/>
                </a:solidFill>
                <a:effectLst/>
                <a:latin typeface="Times New Roman" panose="02020603050405020304" pitchFamily="18" charset="0"/>
                <a:cs typeface="Times New Roman" panose="02020603050405020304" pitchFamily="18" charset="0"/>
              </a:rPr>
              <a:t>they are or have been civil partners</a:t>
            </a:r>
          </a:p>
          <a:p>
            <a:pPr lvl="1" fontAlgn="base">
              <a:buFont typeface="Wingdings" panose="05000000000000000000" pitchFamily="2" charset="2"/>
              <a:buChar char="Ø"/>
            </a:pPr>
            <a:r>
              <a:rPr lang="en-GB" altLang="en-GB" sz="2900" b="0" i="0" dirty="0">
                <a:solidFill>
                  <a:srgbClr val="000000"/>
                </a:solidFill>
                <a:effectLst/>
                <a:latin typeface="Times New Roman" panose="02020603050405020304" pitchFamily="18" charset="0"/>
                <a:cs typeface="Times New Roman" panose="02020603050405020304" pitchFamily="18" charset="0"/>
              </a:rPr>
              <a:t>they are cohabitants or former cohabitants</a:t>
            </a:r>
          </a:p>
          <a:p>
            <a:pPr lvl="1" fontAlgn="base">
              <a:buFont typeface="Wingdings" panose="05000000000000000000" pitchFamily="2" charset="2"/>
              <a:buChar char="Ø"/>
            </a:pPr>
            <a:r>
              <a:rPr lang="en-GB" altLang="en-GB" sz="2900" b="0" i="0" dirty="0">
                <a:solidFill>
                  <a:srgbClr val="000000"/>
                </a:solidFill>
                <a:effectLst/>
                <a:latin typeface="Times New Roman" panose="02020603050405020304" pitchFamily="18" charset="0"/>
                <a:cs typeface="Times New Roman" panose="02020603050405020304" pitchFamily="18" charset="0"/>
              </a:rPr>
              <a:t>they live or have lived in the same household otherwise than merely by reason of one being the other’s employee, tenant, lodger or boarder—this could include, for example, students</a:t>
            </a:r>
            <a:r>
              <a:rPr lang="en-GB" altLang="en-GB" sz="2900" dirty="0">
                <a:solidFill>
                  <a:srgbClr val="424142"/>
                </a:solidFill>
                <a:latin typeface="Times New Roman" panose="02020603050405020304" pitchFamily="18" charset="0"/>
                <a:cs typeface="Times New Roman" panose="02020603050405020304" pitchFamily="18" charset="0"/>
              </a:rPr>
              <a:t>.</a:t>
            </a:r>
          </a:p>
          <a:p>
            <a:pPr lvl="1" fontAlgn="base">
              <a:buFont typeface="Wingdings" panose="05000000000000000000" pitchFamily="2" charset="2"/>
              <a:buChar char="Ø"/>
            </a:pPr>
            <a:r>
              <a:rPr lang="en-GB" altLang="en-GB" sz="2900" b="0" i="0" dirty="0">
                <a:solidFill>
                  <a:srgbClr val="000000"/>
                </a:solidFill>
                <a:effectLst/>
                <a:latin typeface="Times New Roman" panose="02020603050405020304" pitchFamily="18" charset="0"/>
                <a:cs typeface="Times New Roman" panose="02020603050405020304" pitchFamily="18" charset="0"/>
              </a:rPr>
              <a:t>they are relatives</a:t>
            </a:r>
            <a:endParaRPr lang="en-GB" altLang="en-GB" sz="2900" dirty="0">
              <a:solidFill>
                <a:srgbClr val="424142"/>
              </a:solidFill>
              <a:latin typeface="Times New Roman" panose="02020603050405020304" pitchFamily="18" charset="0"/>
              <a:cs typeface="Times New Roman" panose="02020603050405020304" pitchFamily="18" charset="0"/>
            </a:endParaRPr>
          </a:p>
          <a:p>
            <a:pPr lvl="1" fontAlgn="base">
              <a:buFont typeface="Wingdings" panose="05000000000000000000" pitchFamily="2" charset="2"/>
              <a:buChar char="Ø"/>
            </a:pPr>
            <a:r>
              <a:rPr lang="en-GB" altLang="en-GB" sz="2900" b="0" i="0" dirty="0">
                <a:solidFill>
                  <a:srgbClr val="000000"/>
                </a:solidFill>
                <a:effectLst/>
                <a:latin typeface="Times New Roman" panose="02020603050405020304" pitchFamily="18" charset="0"/>
                <a:cs typeface="Times New Roman" panose="02020603050405020304" pitchFamily="18" charset="0"/>
              </a:rPr>
              <a:t>they have agreed to marry one another </a:t>
            </a:r>
          </a:p>
          <a:p>
            <a:pPr lvl="1" fontAlgn="base">
              <a:buFont typeface="Wingdings" panose="05000000000000000000" pitchFamily="2" charset="2"/>
              <a:buChar char="Ø"/>
            </a:pPr>
            <a:r>
              <a:rPr lang="en-GB" altLang="en-GB" sz="2900" b="0" i="0" dirty="0">
                <a:solidFill>
                  <a:srgbClr val="000000"/>
                </a:solidFill>
                <a:effectLst/>
                <a:latin typeface="Times New Roman" panose="02020603050405020304" pitchFamily="18" charset="0"/>
                <a:cs typeface="Times New Roman" panose="02020603050405020304" pitchFamily="18" charset="0"/>
              </a:rPr>
              <a:t>they have entered into a civil partnership agreement,</a:t>
            </a:r>
          </a:p>
          <a:p>
            <a:pPr lvl="1" fontAlgn="base">
              <a:buFont typeface="Wingdings" panose="05000000000000000000" pitchFamily="2" charset="2"/>
              <a:buChar char="Ø"/>
            </a:pPr>
            <a:r>
              <a:rPr lang="en-GB" altLang="en-GB" sz="2900" b="0" i="0" dirty="0">
                <a:solidFill>
                  <a:srgbClr val="000000"/>
                </a:solidFill>
                <a:effectLst/>
                <a:latin typeface="Times New Roman" panose="02020603050405020304" pitchFamily="18" charset="0"/>
                <a:cs typeface="Times New Roman" panose="02020603050405020304" pitchFamily="18" charset="0"/>
              </a:rPr>
              <a:t>they have or have had an intimate personal relationship with each other that is or was of significant duration</a:t>
            </a:r>
          </a:p>
          <a:p>
            <a:pPr lvl="1" fontAlgn="base">
              <a:buFont typeface="Wingdings" panose="05000000000000000000" pitchFamily="2" charset="2"/>
              <a:buChar char="Ø"/>
            </a:pPr>
            <a:r>
              <a:rPr lang="en-GB" altLang="en-GB" sz="2900" b="0" i="0" dirty="0">
                <a:solidFill>
                  <a:srgbClr val="000000"/>
                </a:solidFill>
                <a:effectLst/>
                <a:latin typeface="Times New Roman" panose="02020603050405020304" pitchFamily="18" charset="0"/>
                <a:cs typeface="Times New Roman" panose="02020603050405020304" pitchFamily="18" charset="0"/>
              </a:rPr>
              <a:t>in relation to any child they are both either a parent or have parental responsibility for the child</a:t>
            </a:r>
          </a:p>
          <a:p>
            <a:pPr lvl="1" fontAlgn="base">
              <a:buFont typeface="Wingdings" panose="05000000000000000000" pitchFamily="2" charset="2"/>
              <a:buChar char="Ø"/>
            </a:pPr>
            <a:r>
              <a:rPr lang="en-GB" altLang="en-GB" sz="2900" b="0" i="0" dirty="0">
                <a:solidFill>
                  <a:srgbClr val="000000"/>
                </a:solidFill>
                <a:effectLst/>
                <a:latin typeface="Times New Roman" panose="02020603050405020304" pitchFamily="18" charset="0"/>
                <a:cs typeface="Times New Roman" panose="02020603050405020304" pitchFamily="18" charset="0"/>
              </a:rPr>
              <a:t>they are parties to the same family proceedings</a:t>
            </a:r>
          </a:p>
          <a:p>
            <a:pPr marL="0" lvl="0" indent="0" algn="just">
              <a:buNone/>
            </a:pPr>
            <a:endParaRPr lang="en-GB" altLang="en-GB" sz="2900" dirty="0">
              <a:solidFill>
                <a:srgbClr val="424142"/>
              </a:solidFill>
              <a:latin typeface="Times New Roman" pitchFamily="18"/>
              <a:cs typeface="Times New Roman" pitchFamily="18"/>
            </a:endParaRPr>
          </a:p>
          <a:p>
            <a:pPr marL="0" lvl="0" indent="0" algn="just">
              <a:buNone/>
            </a:pPr>
            <a:endParaRPr lang="en-GB" altLang="en-GB" sz="2900" dirty="0">
              <a:latin typeface="Times New Roman" pitchFamily="18"/>
              <a:cs typeface="Times New Roman" pitchFamily="18"/>
            </a:endParaRPr>
          </a:p>
          <a:p>
            <a:endParaRPr lang="en-GB" altLang="en-GB" dirty="0"/>
          </a:p>
        </p:txBody>
      </p:sp>
    </p:spTree>
    <p:extLst>
      <p:ext uri="{BB962C8B-B14F-4D97-AF65-F5344CB8AC3E}">
        <p14:creationId xmlns:p14="http://schemas.microsoft.com/office/powerpoint/2010/main" val="3835033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BD95E-17F1-4D4F-8010-F0E85BDEF5B5}"/>
              </a:ext>
            </a:extLst>
          </p:cNvPr>
          <p:cNvSpPr>
            <a:spLocks noGrp="1"/>
          </p:cNvSpPr>
          <p:nvPr>
            <p:ph type="title"/>
          </p:nvPr>
        </p:nvSpPr>
        <p:spPr>
          <a:xfrm>
            <a:off x="1635853" y="0"/>
            <a:ext cx="8303064" cy="1048623"/>
          </a:xfrm>
        </p:spPr>
        <p:txBody>
          <a:bodyPr numCol="1">
            <a:normAutofit/>
          </a:bodyPr>
          <a:lstStyle/>
          <a:p>
            <a:pPr algn="l"/>
            <a:r>
              <a:rPr lang="en-GB" altLang="en-GB" sz="3600" b="1" dirty="0">
                <a:latin typeface="Times New Roman" panose="02020603050405020304" pitchFamily="18" charset="0"/>
                <a:cs typeface="Times New Roman" panose="02020603050405020304" pitchFamily="18" charset="0"/>
              </a:rPr>
              <a:t>Molestation</a:t>
            </a:r>
          </a:p>
        </p:txBody>
      </p:sp>
      <p:sp>
        <p:nvSpPr>
          <p:cNvPr id="3" name="Content Placeholder 2">
            <a:extLst>
              <a:ext uri="{FF2B5EF4-FFF2-40B4-BE49-F238E27FC236}">
                <a16:creationId xmlns:a16="http://schemas.microsoft.com/office/drawing/2014/main" id="{BA858A9F-9778-4711-B0B7-1EDCD8E4215B}"/>
              </a:ext>
            </a:extLst>
          </p:cNvPr>
          <p:cNvSpPr>
            <a:spLocks noGrp="1"/>
          </p:cNvSpPr>
          <p:nvPr>
            <p:ph idx="1"/>
          </p:nvPr>
        </p:nvSpPr>
        <p:spPr>
          <a:xfrm>
            <a:off x="1017709" y="469820"/>
            <a:ext cx="10479686" cy="6437035"/>
          </a:xfrm>
        </p:spPr>
        <p:txBody>
          <a:bodyPr numCol="1">
            <a:normAutofit fontScale="25000" lnSpcReduction="20000"/>
          </a:bodyPr>
          <a:lstStyle/>
          <a:p>
            <a:pPr algn="l" fontAlgn="base">
              <a:buFont typeface="+mj-lt"/>
              <a:buAutoNum type="arabicPeriod"/>
            </a:pPr>
            <a:endParaRPr lang="en-GB" altLang="en-GB" sz="2900" b="0" i="0" dirty="0">
              <a:solidFill>
                <a:srgbClr val="39393A"/>
              </a:solidFill>
              <a:effectLst/>
              <a:latin typeface="Times New Roman" panose="02020603050405020304" pitchFamily="18" charset="0"/>
              <a:cs typeface="Times New Roman" panose="02020603050405020304" pitchFamily="18" charset="0"/>
            </a:endParaRPr>
          </a:p>
          <a:p>
            <a:pPr algn="l" fontAlgn="base">
              <a:buFont typeface="+mj-lt"/>
              <a:buAutoNum type="arabicPeriod"/>
            </a:pPr>
            <a:endParaRPr lang="en-GB" altLang="en-GB" sz="5600" dirty="0">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altLang="en-GB" sz="6000" b="0" dirty="0">
                <a:effectLst/>
                <a:latin typeface="Times New Roman" panose="02020603050405020304" pitchFamily="18" charset="0"/>
                <a:cs typeface="Times New Roman" panose="02020603050405020304" pitchFamily="18" charset="0"/>
              </a:rPr>
              <a:t>There is no statutory definition of the term molestation. Therefore, guidance can be elicited from the case law. The leading case is </a:t>
            </a:r>
            <a:r>
              <a:rPr lang="en-GB" altLang="en-GB" sz="6000" b="1" i="1" dirty="0">
                <a:effectLst/>
                <a:latin typeface="Times New Roman" panose="02020603050405020304" pitchFamily="18" charset="0"/>
                <a:cs typeface="Times New Roman" panose="02020603050405020304" pitchFamily="18" charset="0"/>
              </a:rPr>
              <a:t>Vaughan v Vaughan</a:t>
            </a:r>
            <a:r>
              <a:rPr lang="en-GB" altLang="en-GB" sz="6000" b="1" dirty="0">
                <a:effectLst/>
                <a:latin typeface="Times New Roman" panose="02020603050405020304" pitchFamily="18" charset="0"/>
                <a:cs typeface="Times New Roman" panose="02020603050405020304" pitchFamily="18" charset="0"/>
              </a:rPr>
              <a:t>  </a:t>
            </a:r>
            <a:r>
              <a:rPr lang="en-GB" altLang="en-GB" sz="6000" b="0" dirty="0">
                <a:effectLst/>
                <a:latin typeface="Times New Roman" panose="02020603050405020304" pitchFamily="18" charset="0"/>
                <a:cs typeface="Times New Roman" panose="02020603050405020304" pitchFamily="18" charset="0"/>
              </a:rPr>
              <a:t>[1973] 3 All ER 449</a:t>
            </a:r>
            <a:r>
              <a:rPr lang="en-GB" altLang="en-GB" sz="6000" b="0" i="0" dirty="0">
                <a:effectLst/>
                <a:latin typeface="Times New Roman" panose="02020603050405020304" pitchFamily="18" charset="0"/>
                <a:cs typeface="Times New Roman" panose="02020603050405020304" pitchFamily="18" charset="0"/>
              </a:rPr>
              <a:t> w</a:t>
            </a:r>
            <a:r>
              <a:rPr lang="en-GB" altLang="en-GB" sz="6000" b="0" dirty="0">
                <a:effectLst/>
                <a:latin typeface="Times New Roman" panose="02020603050405020304" pitchFamily="18" charset="0"/>
                <a:cs typeface="Times New Roman" panose="02020603050405020304" pitchFamily="18" charset="0"/>
              </a:rPr>
              <a:t>here the court equated molestation with ‘pestering’.</a:t>
            </a:r>
          </a:p>
          <a:p>
            <a:pPr marL="0" indent="0" algn="l" fontAlgn="base">
              <a:buNone/>
            </a:pPr>
            <a:endParaRPr lang="en-GB" altLang="en-GB" sz="5600" b="0" dirty="0">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altLang="en-GB" sz="6000" b="0" dirty="0">
                <a:effectLst/>
                <a:latin typeface="Times New Roman" panose="02020603050405020304" pitchFamily="18" charset="0"/>
                <a:cs typeface="Times New Roman" panose="02020603050405020304" pitchFamily="18" charset="0"/>
              </a:rPr>
              <a:t>In </a:t>
            </a:r>
            <a:r>
              <a:rPr lang="en-GB" altLang="en-GB" sz="6000" b="1" i="1" dirty="0">
                <a:effectLst/>
                <a:latin typeface="Times New Roman" panose="02020603050405020304" pitchFamily="18" charset="0"/>
                <a:cs typeface="Times New Roman" panose="02020603050405020304" pitchFamily="18" charset="0"/>
              </a:rPr>
              <a:t>C v C (Non-Molestation Order: Jurisdiction) </a:t>
            </a:r>
            <a:r>
              <a:rPr lang="en-GB" altLang="en-GB" sz="6000" b="0" dirty="0">
                <a:effectLst/>
                <a:latin typeface="Times New Roman" panose="02020603050405020304" pitchFamily="18" charset="0"/>
                <a:cs typeface="Times New Roman" panose="02020603050405020304" pitchFamily="18" charset="0"/>
              </a:rPr>
              <a:t>[1998] 1 FLR 554 Sir Stephen Brown </a:t>
            </a:r>
            <a:r>
              <a:rPr lang="en-GB" altLang="en-GB" sz="6000" dirty="0">
                <a:latin typeface="Times New Roman" panose="02020603050405020304" pitchFamily="18" charset="0"/>
                <a:cs typeface="Times New Roman" panose="02020603050405020304" pitchFamily="18" charset="0"/>
              </a:rPr>
              <a:t>stated</a:t>
            </a:r>
            <a:r>
              <a:rPr lang="en-GB" altLang="en-GB" sz="6000" b="0" dirty="0">
                <a:effectLst/>
                <a:latin typeface="Times New Roman" panose="02020603050405020304" pitchFamily="18" charset="0"/>
                <a:cs typeface="Times New Roman" panose="02020603050405020304" pitchFamily="18" charset="0"/>
              </a:rPr>
              <a:t>:</a:t>
            </a:r>
          </a:p>
          <a:p>
            <a:pPr lvl="1" fontAlgn="base">
              <a:buFont typeface="Wingdings" panose="05000000000000000000" pitchFamily="2" charset="2"/>
              <a:buChar char="Ø"/>
            </a:pPr>
            <a:r>
              <a:rPr lang="en-GB" altLang="en-GB" sz="6000" b="0" dirty="0">
                <a:effectLst/>
                <a:latin typeface="Times New Roman" panose="02020603050405020304" pitchFamily="18" charset="0"/>
                <a:cs typeface="Times New Roman" panose="02020603050405020304" pitchFamily="18" charset="0"/>
              </a:rPr>
              <a:t>'</a:t>
            </a:r>
            <a:r>
              <a:rPr lang="en-GB" altLang="en-GB" sz="6000" b="0" i="1" dirty="0">
                <a:effectLst/>
                <a:latin typeface="Times New Roman" panose="02020603050405020304" pitchFamily="18" charset="0"/>
                <a:cs typeface="Times New Roman" panose="02020603050405020304" pitchFamily="18" charset="0"/>
              </a:rPr>
              <a:t>there is no legal definition of 'molestation'. Indeed, that is quite clear from the various cases which have been cited. It is a matter which has to be considered in relation to the particular facts of particular cases. It implies some quite deliberate conduct which is aimed at a high degree of harassment of the other party, so as to justify the intervention of the court</a:t>
            </a:r>
            <a:r>
              <a:rPr lang="en-GB" altLang="en-GB" sz="6000" b="0" dirty="0">
                <a:effectLst/>
                <a:latin typeface="Times New Roman" panose="02020603050405020304" pitchFamily="18" charset="0"/>
                <a:cs typeface="Times New Roman" panose="02020603050405020304" pitchFamily="18" charset="0"/>
              </a:rPr>
              <a:t>’.</a:t>
            </a:r>
          </a:p>
          <a:p>
            <a:pPr algn="l" fontAlgn="base">
              <a:buFont typeface="Wingdings" panose="05000000000000000000" pitchFamily="2" charset="2"/>
              <a:buChar char="Ø"/>
            </a:pPr>
            <a:r>
              <a:rPr lang="en-GB" altLang="en-GB" sz="6000" b="0" dirty="0">
                <a:effectLst/>
                <a:latin typeface="Times New Roman" panose="02020603050405020304" pitchFamily="18" charset="0"/>
                <a:cs typeface="Times New Roman" panose="02020603050405020304" pitchFamily="18" charset="0"/>
              </a:rPr>
              <a:t>Molestation involves any form of physical, sexual or psychological molestation or harassment that has a serious impact on the health and well-being of the applicant. Violence is not a prerequisite.</a:t>
            </a:r>
          </a:p>
          <a:p>
            <a:pPr marL="0" indent="0" algn="l" fontAlgn="base">
              <a:buNone/>
            </a:pPr>
            <a:endParaRPr lang="en-GB" altLang="en-GB" sz="5600" b="0" dirty="0">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altLang="en-GB" sz="6000" b="0" dirty="0">
                <a:effectLst/>
                <a:latin typeface="Times New Roman" panose="02020603050405020304" pitchFamily="18" charset="0"/>
                <a:cs typeface="Times New Roman" panose="02020603050405020304" pitchFamily="18" charset="0"/>
              </a:rPr>
              <a:t>Domestic violence and abuse is defined as any incident or pattern of incidents of controlling, coercive or threatening behaviour, violence, or abuse between those aged 16 or over who are, or have been, intimate partners or family members regardless of gender or sexuality. The abuse can encompass, but is not limited to, that which is:</a:t>
            </a:r>
          </a:p>
          <a:p>
            <a:pPr lvl="1" fontAlgn="base">
              <a:buFont typeface="Wingdings" panose="05000000000000000000" pitchFamily="2" charset="2"/>
              <a:buChar char="Ø"/>
            </a:pPr>
            <a:r>
              <a:rPr lang="en-GB" altLang="en-GB" sz="6000" b="0" i="0" dirty="0">
                <a:effectLst/>
                <a:latin typeface="Times New Roman" panose="02020603050405020304" pitchFamily="18" charset="0"/>
                <a:cs typeface="Times New Roman" panose="02020603050405020304" pitchFamily="18" charset="0"/>
              </a:rPr>
              <a:t>Psychological</a:t>
            </a:r>
          </a:p>
          <a:p>
            <a:pPr lvl="1" fontAlgn="base">
              <a:buFont typeface="Wingdings" panose="05000000000000000000" pitchFamily="2" charset="2"/>
              <a:buChar char="Ø"/>
            </a:pPr>
            <a:r>
              <a:rPr lang="en-GB" altLang="en-GB" sz="6000" b="0" i="0" dirty="0">
                <a:effectLst/>
                <a:latin typeface="Times New Roman" panose="02020603050405020304" pitchFamily="18" charset="0"/>
                <a:cs typeface="Times New Roman" panose="02020603050405020304" pitchFamily="18" charset="0"/>
              </a:rPr>
              <a:t>Physical</a:t>
            </a:r>
          </a:p>
          <a:p>
            <a:pPr lvl="1" fontAlgn="base">
              <a:buFont typeface="Wingdings" panose="05000000000000000000" pitchFamily="2" charset="2"/>
              <a:buChar char="Ø"/>
            </a:pPr>
            <a:r>
              <a:rPr lang="en-GB" altLang="en-GB" sz="6000" b="0" i="0" dirty="0">
                <a:effectLst/>
                <a:latin typeface="Times New Roman" panose="02020603050405020304" pitchFamily="18" charset="0"/>
                <a:cs typeface="Times New Roman" panose="02020603050405020304" pitchFamily="18" charset="0"/>
              </a:rPr>
              <a:t>Sexual</a:t>
            </a:r>
          </a:p>
          <a:p>
            <a:pPr lvl="1" fontAlgn="base">
              <a:buFont typeface="Wingdings" panose="05000000000000000000" pitchFamily="2" charset="2"/>
              <a:buChar char="Ø"/>
            </a:pPr>
            <a:r>
              <a:rPr lang="en-GB" altLang="en-GB" sz="6000" b="0" i="0" dirty="0">
                <a:effectLst/>
                <a:latin typeface="Times New Roman" panose="02020603050405020304" pitchFamily="18" charset="0"/>
                <a:cs typeface="Times New Roman" panose="02020603050405020304" pitchFamily="18" charset="0"/>
              </a:rPr>
              <a:t>Financial</a:t>
            </a:r>
          </a:p>
          <a:p>
            <a:pPr lvl="1" fontAlgn="base">
              <a:buFont typeface="Wingdings" panose="05000000000000000000" pitchFamily="2" charset="2"/>
              <a:buChar char="Ø"/>
            </a:pPr>
            <a:r>
              <a:rPr lang="en-GB" altLang="en-GB" sz="6000" dirty="0">
                <a:latin typeface="Times New Roman" panose="02020603050405020304" pitchFamily="18" charset="0"/>
                <a:cs typeface="Times New Roman" panose="02020603050405020304" pitchFamily="18" charset="0"/>
              </a:rPr>
              <a:t>E</a:t>
            </a:r>
            <a:r>
              <a:rPr lang="en-GB" altLang="en-GB" sz="6000" b="0" i="0" dirty="0">
                <a:effectLst/>
                <a:latin typeface="Times New Roman" panose="02020603050405020304" pitchFamily="18" charset="0"/>
                <a:cs typeface="Times New Roman" panose="02020603050405020304" pitchFamily="18" charset="0"/>
              </a:rPr>
              <a:t>motional</a:t>
            </a:r>
          </a:p>
          <a:p>
            <a:pPr algn="l" fontAlgn="base"/>
            <a:endParaRPr lang="en-GB" altLang="en-GB" sz="2400" b="0" dirty="0">
              <a:solidFill>
                <a:srgbClr val="000000"/>
              </a:solidFill>
              <a:effectLst/>
              <a:latin typeface="Lato" panose="020F0502020204030203" pitchFamily="34" charset="0"/>
            </a:endParaRPr>
          </a:p>
          <a:p>
            <a:pPr marL="0" lvl="0" indent="0" algn="just">
              <a:buNone/>
            </a:pPr>
            <a:endParaRPr lang="en-GB" altLang="en-GB" sz="2900" dirty="0">
              <a:solidFill>
                <a:srgbClr val="424142"/>
              </a:solidFill>
              <a:latin typeface="Times New Roman" pitchFamily="18"/>
              <a:cs typeface="Times New Roman" pitchFamily="18"/>
            </a:endParaRPr>
          </a:p>
          <a:p>
            <a:pPr marL="0" lvl="0" indent="0" algn="just">
              <a:buNone/>
            </a:pPr>
            <a:endParaRPr lang="en-GB" altLang="en-GB" sz="2900" dirty="0">
              <a:latin typeface="Times New Roman" pitchFamily="18"/>
              <a:cs typeface="Times New Roman" pitchFamily="18"/>
            </a:endParaRPr>
          </a:p>
          <a:p>
            <a:endParaRPr lang="en-GB" altLang="en-GB" dirty="0"/>
          </a:p>
        </p:txBody>
      </p:sp>
    </p:spTree>
    <p:extLst>
      <p:ext uri="{BB962C8B-B14F-4D97-AF65-F5344CB8AC3E}">
        <p14:creationId xmlns:p14="http://schemas.microsoft.com/office/powerpoint/2010/main" val="30456614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274-3A77-4B94-BA71-3462A44CC434}"/>
              </a:ext>
            </a:extLst>
          </p:cNvPr>
          <p:cNvSpPr>
            <a:spLocks noGrp="1"/>
          </p:cNvSpPr>
          <p:nvPr>
            <p:ph type="title"/>
          </p:nvPr>
        </p:nvSpPr>
        <p:spPr>
          <a:xfrm>
            <a:off x="1583646" y="68510"/>
            <a:ext cx="9390139" cy="1482572"/>
          </a:xfrm>
        </p:spPr>
        <p:txBody>
          <a:bodyPr numCol="1">
            <a:noAutofit/>
          </a:bodyPr>
          <a:lstStyle/>
          <a:p>
            <a:pPr algn="l"/>
            <a:r>
              <a:rPr lang="en-GB" altLang="en-GB" sz="3600" b="1" dirty="0">
                <a:latin typeface="Times New Roman" pitchFamily="18"/>
                <a:cs typeface="Times New Roman" pitchFamily="18"/>
              </a:rPr>
              <a:t>The terms of a Non-Molestation Order</a:t>
            </a:r>
            <a:br>
              <a:rPr lang="en-GB" altLang="en-GB" sz="3200" u="sng" dirty="0">
                <a:latin typeface="Times New Roman" pitchFamily="18"/>
                <a:cs typeface="Times New Roman" pitchFamily="18"/>
              </a:rPr>
            </a:br>
            <a:endParaRPr lang="en-GB" altLang="en-GB" sz="3200" dirty="0"/>
          </a:p>
        </p:txBody>
      </p:sp>
      <p:sp>
        <p:nvSpPr>
          <p:cNvPr id="3" name="Content Placeholder 2">
            <a:extLst>
              <a:ext uri="{FF2B5EF4-FFF2-40B4-BE49-F238E27FC236}">
                <a16:creationId xmlns:a16="http://schemas.microsoft.com/office/drawing/2014/main" id="{0AAD8C41-5B9D-43F7-9998-D447C6B2ED6C}"/>
              </a:ext>
            </a:extLst>
          </p:cNvPr>
          <p:cNvSpPr>
            <a:spLocks noGrp="1"/>
          </p:cNvSpPr>
          <p:nvPr>
            <p:ph idx="1"/>
          </p:nvPr>
        </p:nvSpPr>
        <p:spPr>
          <a:xfrm>
            <a:off x="1468073" y="310393"/>
            <a:ext cx="10034950" cy="5835913"/>
          </a:xfrm>
        </p:spPr>
        <p:txBody>
          <a:bodyPr numCol="1">
            <a:normAutofit fontScale="77500" lnSpcReduction="20000"/>
          </a:bodyPr>
          <a:lstStyle/>
          <a:p>
            <a:pPr marR="386715" lvl="0" eaLnBrk="0" hangingPunct="0">
              <a:lnSpc>
                <a:spcPct val="103000"/>
              </a:lnSpc>
              <a:spcBef>
                <a:spcPts val="335"/>
              </a:spcBef>
              <a:spcAft>
                <a:spcPts val="0"/>
              </a:spcAft>
              <a:buSzPts val="1100"/>
              <a:buFont typeface="Wingdings" panose="05000000000000000000" pitchFamily="2" charset="2"/>
              <a:buChar char="Ø"/>
              <a:tabLst>
                <a:tab pos="223520" algn="l"/>
              </a:tabLst>
            </a:pPr>
            <a:endParaRPr lang="en-GB" altLang="en-GB" sz="1800" spc="-15" dirty="0">
              <a:effectLst/>
              <a:latin typeface="Arial" panose="020B0604020202020204" pitchFamily="34" charset="0"/>
              <a:ea typeface="Times New Roman" panose="02020603050405020304" pitchFamily="18" charset="0"/>
              <a:cs typeface="Arial" panose="020B0604020202020204" pitchFamily="34" charset="0"/>
            </a:endParaRPr>
          </a:p>
          <a:p>
            <a:pPr marR="386715" lvl="0" eaLnBrk="0" hangingPunct="0">
              <a:lnSpc>
                <a:spcPct val="103000"/>
              </a:lnSpc>
              <a:spcBef>
                <a:spcPts val="335"/>
              </a:spcBef>
              <a:spcAft>
                <a:spcPts val="0"/>
              </a:spcAft>
              <a:buSzPts val="1100"/>
              <a:buFont typeface="Wingdings" panose="05000000000000000000" pitchFamily="2" charset="2"/>
              <a:buChar char="Ø"/>
              <a:tabLst>
                <a:tab pos="223520" algn="l"/>
              </a:tabLst>
            </a:pPr>
            <a:endParaRPr lang="en-GB" altLang="en-GB" sz="1800" spc="-15" dirty="0">
              <a:latin typeface="Arial" panose="020B0604020202020204" pitchFamily="34" charset="0"/>
              <a:ea typeface="Times New Roman" panose="02020603050405020304" pitchFamily="18" charset="0"/>
              <a:cs typeface="Arial" panose="020B0604020202020204" pitchFamily="34" charset="0"/>
            </a:endParaRPr>
          </a:p>
          <a:p>
            <a:pPr marR="386715" lvl="0" eaLnBrk="0" hangingPunct="0">
              <a:lnSpc>
                <a:spcPct val="103000"/>
              </a:lnSpc>
              <a:spcBef>
                <a:spcPts val="335"/>
              </a:spcBef>
              <a:spcAft>
                <a:spcPts val="0"/>
              </a:spcAft>
              <a:buSzPts val="1100"/>
              <a:buFont typeface="Wingdings" panose="05000000000000000000" pitchFamily="2" charset="2"/>
              <a:buChar char="Ø"/>
              <a:tabLst>
                <a:tab pos="223520" algn="l"/>
              </a:tabLst>
            </a:pPr>
            <a:endParaRPr lang="en-GB" altLang="en-GB" sz="1800" spc="-15" dirty="0">
              <a:effectLst/>
              <a:latin typeface="Arial" panose="020B0604020202020204" pitchFamily="34" charset="0"/>
              <a:ea typeface="Times New Roman" panose="02020603050405020304" pitchFamily="18" charset="0"/>
              <a:cs typeface="Arial" panose="020B0604020202020204" pitchFamily="34" charset="0"/>
            </a:endParaRPr>
          </a:p>
          <a:p>
            <a:pPr marR="386715" lvl="0" eaLnBrk="0" hangingPunct="0">
              <a:lnSpc>
                <a:spcPct val="103000"/>
              </a:lnSpc>
              <a:spcBef>
                <a:spcPts val="335"/>
              </a:spcBef>
              <a:spcAft>
                <a:spcPts val="0"/>
              </a:spcAft>
              <a:buSzPts val="1100"/>
              <a:buFont typeface="Wingdings" panose="05000000000000000000" pitchFamily="2" charset="2"/>
              <a:buChar char="Ø"/>
              <a:tabLst>
                <a:tab pos="223520" algn="l"/>
              </a:tabLst>
            </a:pPr>
            <a:endParaRPr lang="en-GB" altLang="en-GB" sz="1800" spc="-15" dirty="0">
              <a:latin typeface="Arial" panose="020B0604020202020204" pitchFamily="34" charset="0"/>
              <a:ea typeface="Times New Roman" panose="02020603050405020304" pitchFamily="18" charset="0"/>
              <a:cs typeface="Arial" panose="020B0604020202020204" pitchFamily="34" charset="0"/>
            </a:endParaRPr>
          </a:p>
          <a:p>
            <a:pPr marR="386715" lvl="0" eaLnBrk="0" hangingPunct="0">
              <a:lnSpc>
                <a:spcPct val="103000"/>
              </a:lnSpc>
              <a:spcBef>
                <a:spcPts val="335"/>
              </a:spcBef>
              <a:spcAft>
                <a:spcPts val="0"/>
              </a:spcAft>
              <a:buSzPts val="1100"/>
              <a:buFont typeface="Wingdings" panose="05000000000000000000" pitchFamily="2" charset="2"/>
              <a:buChar char="Ø"/>
              <a:tabLst>
                <a:tab pos="223520" algn="l"/>
              </a:tabLst>
            </a:pPr>
            <a:endParaRPr lang="en-GB" altLang="en-GB" sz="1800" spc="-15" dirty="0">
              <a:effectLst/>
              <a:latin typeface="Arial" panose="020B0604020202020204" pitchFamily="34" charset="0"/>
              <a:ea typeface="Times New Roman" panose="02020603050405020304" pitchFamily="18" charset="0"/>
              <a:cs typeface="Arial" panose="020B0604020202020204" pitchFamily="34" charset="0"/>
            </a:endParaRPr>
          </a:p>
          <a:p>
            <a:pPr marR="386715" lvl="0" eaLnBrk="0" hangingPunct="0">
              <a:lnSpc>
                <a:spcPct val="103000"/>
              </a:lnSpc>
              <a:spcBef>
                <a:spcPts val="335"/>
              </a:spcBef>
              <a:spcAft>
                <a:spcPts val="0"/>
              </a:spcAft>
              <a:buSzPts val="1100"/>
              <a:buFont typeface="Wingdings" panose="05000000000000000000" pitchFamily="2" charset="2"/>
              <a:buChar char="Ø"/>
              <a:tabLst>
                <a:tab pos="223520" algn="l"/>
              </a:tabLst>
            </a:pPr>
            <a:r>
              <a:rPr lang="en-GB" altLang="en-GB" sz="1800" spc="-15" dirty="0">
                <a:effectLst/>
                <a:latin typeface="Arial" panose="020B0604020202020204" pitchFamily="34" charset="0"/>
                <a:ea typeface="Times New Roman" panose="02020603050405020304" pitchFamily="18" charset="0"/>
                <a:cs typeface="Arial" panose="020B0604020202020204" pitchFamily="34" charset="0"/>
              </a:rPr>
              <a:t>From and after the time when the Respondent is made aware of the terms of this order whether by personal service or telephone or text message or social media or otherwise the Respondent whether by himself or acting jointly with any other person is forbidden to:</a:t>
            </a:r>
          </a:p>
          <a:p>
            <a:pPr marL="0" marR="386715" lvl="0" indent="0" eaLnBrk="0" hangingPunct="0">
              <a:lnSpc>
                <a:spcPct val="103000"/>
              </a:lnSpc>
              <a:spcBef>
                <a:spcPts val="335"/>
              </a:spcBef>
              <a:spcAft>
                <a:spcPts val="0"/>
              </a:spcAft>
              <a:buSzPts val="1100"/>
              <a:buNone/>
              <a:tabLst>
                <a:tab pos="223520" algn="l"/>
              </a:tabLst>
            </a:pPr>
            <a:endParaRPr lang="en-GB" altLang="en-GB" sz="1800" spc="-15" dirty="0">
              <a:effectLst/>
              <a:latin typeface="Arial" panose="020B0604020202020204" pitchFamily="34" charset="0"/>
              <a:ea typeface="Times New Roman" panose="02020603050405020304" pitchFamily="18" charset="0"/>
              <a:cs typeface="Arial" panose="020B0604020202020204" pitchFamily="34" charset="0"/>
            </a:endParaRPr>
          </a:p>
          <a:p>
            <a:pPr marR="386715" lvl="1" eaLnBrk="0" hangingPunct="0">
              <a:lnSpc>
                <a:spcPct val="103000"/>
              </a:lnSpc>
              <a:spcBef>
                <a:spcPts val="335"/>
              </a:spcBef>
              <a:spcAft>
                <a:spcPts val="0"/>
              </a:spcAft>
              <a:buSzPts val="1100"/>
              <a:buFont typeface="Wingdings" panose="05000000000000000000" pitchFamily="2" charset="2"/>
              <a:buChar char="Ø"/>
              <a:tabLst>
                <a:tab pos="223520" algn="l"/>
              </a:tabLst>
            </a:pPr>
            <a:r>
              <a:rPr lang="en-GB" altLang="en-GB" sz="1800" dirty="0">
                <a:effectLst/>
                <a:latin typeface="Arial" panose="020B0604020202020204" pitchFamily="34" charset="0"/>
                <a:ea typeface="Times New Roman" panose="02020603050405020304" pitchFamily="18" charset="0"/>
                <a:cs typeface="Arial" panose="020B0604020202020204" pitchFamily="34" charset="0"/>
              </a:rPr>
              <a:t>Use or threaten violence against the Applicant;</a:t>
            </a:r>
          </a:p>
          <a:p>
            <a:pPr marL="457200" marR="386715" lvl="1" indent="0" eaLnBrk="0" hangingPunct="0">
              <a:lnSpc>
                <a:spcPct val="103000"/>
              </a:lnSpc>
              <a:spcBef>
                <a:spcPts val="335"/>
              </a:spcBef>
              <a:spcAft>
                <a:spcPts val="0"/>
              </a:spcAft>
              <a:buSzPts val="1100"/>
              <a:buNone/>
              <a:tabLst>
                <a:tab pos="223520" algn="l"/>
              </a:tabLst>
            </a:pPr>
            <a:endParaRPr lang="en-GB" altLang="en-GB" sz="1800" dirty="0">
              <a:effectLst/>
              <a:latin typeface="Arial" panose="020B0604020202020204" pitchFamily="34" charset="0"/>
              <a:ea typeface="Times New Roman" panose="02020603050405020304" pitchFamily="18" charset="0"/>
              <a:cs typeface="Arial" panose="020B0604020202020204" pitchFamily="34" charset="0"/>
            </a:endParaRPr>
          </a:p>
          <a:p>
            <a:pPr marR="386715" lvl="1" eaLnBrk="0" hangingPunct="0">
              <a:lnSpc>
                <a:spcPct val="103000"/>
              </a:lnSpc>
              <a:spcBef>
                <a:spcPts val="335"/>
              </a:spcBef>
              <a:spcAft>
                <a:spcPts val="0"/>
              </a:spcAft>
              <a:buSzPts val="1100"/>
              <a:buFont typeface="Wingdings" panose="05000000000000000000" pitchFamily="2" charset="2"/>
              <a:buChar char="Ø"/>
              <a:tabLst>
                <a:tab pos="223520" algn="l"/>
              </a:tabLst>
            </a:pPr>
            <a:r>
              <a:rPr lang="en-GB" altLang="en-GB" sz="1800" dirty="0">
                <a:effectLst/>
                <a:latin typeface="Arial" panose="020B0604020202020204" pitchFamily="34" charset="0"/>
                <a:ea typeface="Times New Roman" panose="02020603050405020304" pitchFamily="18" charset="0"/>
                <a:cs typeface="Arial" panose="020B0604020202020204" pitchFamily="34" charset="0"/>
              </a:rPr>
              <a:t>Threaten, intimidate, harass, verbally abuse or pester the Applicant in any way;</a:t>
            </a:r>
          </a:p>
          <a:p>
            <a:pPr marL="457200" marR="386715" lvl="1" indent="0" eaLnBrk="0" hangingPunct="0">
              <a:lnSpc>
                <a:spcPct val="103000"/>
              </a:lnSpc>
              <a:spcBef>
                <a:spcPts val="335"/>
              </a:spcBef>
              <a:spcAft>
                <a:spcPts val="0"/>
              </a:spcAft>
              <a:buSzPts val="1100"/>
              <a:buNone/>
              <a:tabLst>
                <a:tab pos="223520" algn="l"/>
              </a:tabLst>
            </a:pPr>
            <a:endParaRPr lang="en-GB" altLang="en-GB" sz="1800" dirty="0">
              <a:effectLst/>
              <a:latin typeface="Arial" panose="020B0604020202020204" pitchFamily="34" charset="0"/>
              <a:ea typeface="Times New Roman" panose="02020603050405020304" pitchFamily="18" charset="0"/>
              <a:cs typeface="Arial" panose="020B0604020202020204" pitchFamily="34" charset="0"/>
            </a:endParaRPr>
          </a:p>
          <a:p>
            <a:pPr marR="386715" lvl="1" eaLnBrk="0" hangingPunct="0">
              <a:lnSpc>
                <a:spcPct val="103000"/>
              </a:lnSpc>
              <a:spcBef>
                <a:spcPts val="335"/>
              </a:spcBef>
              <a:spcAft>
                <a:spcPts val="0"/>
              </a:spcAft>
              <a:buSzPts val="1100"/>
              <a:buFont typeface="Wingdings" panose="05000000000000000000" pitchFamily="2" charset="2"/>
              <a:buChar char="Ø"/>
              <a:tabLst>
                <a:tab pos="223520" algn="l"/>
              </a:tabLst>
            </a:pPr>
            <a:r>
              <a:rPr lang="en-GB" altLang="en-GB" sz="1800" dirty="0">
                <a:effectLst/>
                <a:latin typeface="Arial" panose="020B0604020202020204" pitchFamily="34" charset="0"/>
                <a:ea typeface="Times New Roman" panose="02020603050405020304" pitchFamily="18" charset="0"/>
                <a:cs typeface="Arial" panose="020B0604020202020204" pitchFamily="34" charset="0"/>
              </a:rPr>
              <a:t>Communicate with the Applicant, or anyone associated with him/her, whether by letter, telephone, text message, social media or other means of communication; </a:t>
            </a:r>
          </a:p>
          <a:p>
            <a:pPr marL="457200" marR="386715" lvl="1" indent="0" eaLnBrk="0" hangingPunct="0">
              <a:lnSpc>
                <a:spcPct val="103000"/>
              </a:lnSpc>
              <a:spcBef>
                <a:spcPts val="335"/>
              </a:spcBef>
              <a:spcAft>
                <a:spcPts val="0"/>
              </a:spcAft>
              <a:buSzPts val="1100"/>
              <a:buNone/>
              <a:tabLst>
                <a:tab pos="223520" algn="l"/>
              </a:tabLst>
            </a:pPr>
            <a:endParaRPr lang="en-GB" altLang="en-GB" sz="1800" dirty="0">
              <a:effectLst/>
              <a:latin typeface="Arial" panose="020B0604020202020204" pitchFamily="34" charset="0"/>
              <a:ea typeface="Times New Roman" panose="02020603050405020304" pitchFamily="18" charset="0"/>
              <a:cs typeface="Arial" panose="020B0604020202020204" pitchFamily="34" charset="0"/>
            </a:endParaRPr>
          </a:p>
          <a:p>
            <a:pPr marR="386715" lvl="1" eaLnBrk="0" hangingPunct="0">
              <a:lnSpc>
                <a:spcPct val="103000"/>
              </a:lnSpc>
              <a:spcBef>
                <a:spcPts val="335"/>
              </a:spcBef>
              <a:spcAft>
                <a:spcPts val="0"/>
              </a:spcAft>
              <a:buSzPts val="1100"/>
              <a:buFont typeface="Wingdings" panose="05000000000000000000" pitchFamily="2" charset="2"/>
              <a:buChar char="Ø"/>
              <a:tabLst>
                <a:tab pos="223520" algn="l"/>
              </a:tabLst>
            </a:pPr>
            <a:r>
              <a:rPr lang="en-GB" altLang="en-GB" sz="1800" dirty="0">
                <a:effectLst/>
                <a:latin typeface="Arial" panose="020B0604020202020204" pitchFamily="34" charset="0"/>
                <a:ea typeface="Times New Roman" panose="02020603050405020304" pitchFamily="18" charset="0"/>
                <a:cs typeface="Arial" panose="020B0604020202020204" pitchFamily="34" charset="0"/>
              </a:rPr>
              <a:t>Send any threatening or abusive letters, emails, text or voicemail messages to the Applicant or anyone associated with him/her;</a:t>
            </a:r>
          </a:p>
          <a:p>
            <a:pPr marL="457200" marR="386715" lvl="1" indent="0" eaLnBrk="0" hangingPunct="0">
              <a:lnSpc>
                <a:spcPct val="103000"/>
              </a:lnSpc>
              <a:spcBef>
                <a:spcPts val="335"/>
              </a:spcBef>
              <a:spcAft>
                <a:spcPts val="0"/>
              </a:spcAft>
              <a:buSzPts val="1100"/>
              <a:buNone/>
              <a:tabLst>
                <a:tab pos="223520" algn="l"/>
              </a:tabLst>
            </a:pPr>
            <a:endParaRPr lang="en-GB" altLang="en-GB" sz="1800" dirty="0">
              <a:effectLst/>
              <a:latin typeface="Arial" panose="020B0604020202020204" pitchFamily="34" charset="0"/>
              <a:ea typeface="Times New Roman" panose="02020603050405020304" pitchFamily="18" charset="0"/>
              <a:cs typeface="Arial" panose="020B0604020202020204" pitchFamily="34" charset="0"/>
            </a:endParaRPr>
          </a:p>
          <a:p>
            <a:pPr marR="386715" lvl="1" eaLnBrk="0" hangingPunct="0">
              <a:lnSpc>
                <a:spcPct val="103000"/>
              </a:lnSpc>
              <a:spcBef>
                <a:spcPts val="335"/>
              </a:spcBef>
              <a:spcAft>
                <a:spcPts val="0"/>
              </a:spcAft>
              <a:buSzPts val="1100"/>
              <a:buFont typeface="Wingdings" panose="05000000000000000000" pitchFamily="2" charset="2"/>
              <a:buChar char="Ø"/>
              <a:tabLst>
                <a:tab pos="223520" algn="l"/>
              </a:tabLst>
            </a:pPr>
            <a:r>
              <a:rPr lang="en-GB" altLang="en-GB" sz="1800" dirty="0">
                <a:effectLst/>
                <a:latin typeface="Arial" panose="020B0604020202020204" pitchFamily="34" charset="0"/>
                <a:ea typeface="Times New Roman" panose="02020603050405020304" pitchFamily="18" charset="0"/>
                <a:cs typeface="Arial" panose="020B0604020202020204" pitchFamily="34" charset="0"/>
              </a:rPr>
              <a:t>The Respondent must not damage, attempt to damage or threaten to damage any property (including any contents within any property) owned by or in possession or control of the Applicant;</a:t>
            </a:r>
          </a:p>
          <a:p>
            <a:pPr marL="457200" marR="386715" lvl="1" indent="0" eaLnBrk="0" hangingPunct="0">
              <a:lnSpc>
                <a:spcPct val="103000"/>
              </a:lnSpc>
              <a:spcBef>
                <a:spcPts val="335"/>
              </a:spcBef>
              <a:spcAft>
                <a:spcPts val="0"/>
              </a:spcAft>
              <a:buSzPts val="1100"/>
              <a:buNone/>
              <a:tabLst>
                <a:tab pos="223520" algn="l"/>
              </a:tabLst>
            </a:pPr>
            <a:r>
              <a:rPr lang="en-GB" altLang="en-GB" sz="1800" dirty="0">
                <a:effectLst/>
                <a:latin typeface="Arial" panose="020B0604020202020204" pitchFamily="34" charset="0"/>
                <a:ea typeface="Times New Roman" panose="02020603050405020304" pitchFamily="18" charset="0"/>
                <a:cs typeface="Arial" panose="020B0604020202020204" pitchFamily="34" charset="0"/>
              </a:rPr>
              <a:t> </a:t>
            </a:r>
          </a:p>
          <a:p>
            <a:pPr marR="386715" lvl="1" eaLnBrk="0" hangingPunct="0">
              <a:lnSpc>
                <a:spcPct val="103000"/>
              </a:lnSpc>
              <a:spcBef>
                <a:spcPts val="335"/>
              </a:spcBef>
              <a:spcAft>
                <a:spcPts val="0"/>
              </a:spcAft>
              <a:buSzPts val="1100"/>
              <a:buFont typeface="Wingdings" panose="05000000000000000000" pitchFamily="2" charset="2"/>
              <a:buChar char="Ø"/>
              <a:tabLst>
                <a:tab pos="223520" algn="l"/>
              </a:tabLst>
            </a:pPr>
            <a:r>
              <a:rPr lang="en-GB" altLang="en-GB" sz="1800" dirty="0">
                <a:effectLst/>
                <a:latin typeface="Arial" panose="020B0604020202020204" pitchFamily="34" charset="0"/>
                <a:ea typeface="Times New Roman" panose="02020603050405020304" pitchFamily="18" charset="0"/>
                <a:cs typeface="Arial" panose="020B0604020202020204" pitchFamily="34" charset="0"/>
              </a:rPr>
              <a:t>The respondent is also forbidden to instruct, encourage or in any way suggest that any other person to do anything which he </a:t>
            </a:r>
            <a:r>
              <a:rPr lang="en-GB" altLang="en-GB" sz="1800" spc="-45" dirty="0">
                <a:effectLst/>
                <a:latin typeface="Arial" panose="020B0604020202020204" pitchFamily="34" charset="0"/>
                <a:ea typeface="Times New Roman" panose="02020603050405020304" pitchFamily="18" charset="0"/>
                <a:cs typeface="Arial" panose="020B0604020202020204" pitchFamily="34" charset="0"/>
              </a:rPr>
              <a:t>is </a:t>
            </a:r>
            <a:r>
              <a:rPr lang="en-GB" altLang="en-GB" sz="1800" dirty="0">
                <a:effectLst/>
                <a:latin typeface="Arial" panose="020B0604020202020204" pitchFamily="34" charset="0"/>
                <a:ea typeface="Times New Roman" panose="02020603050405020304" pitchFamily="18" charset="0"/>
                <a:cs typeface="Arial" panose="020B0604020202020204" pitchFamily="34" charset="0"/>
              </a:rPr>
              <a:t>forbidden to do by the terms of this Order.</a:t>
            </a:r>
          </a:p>
          <a:p>
            <a:pPr marL="457200" marR="386715" lvl="1" indent="0" eaLnBrk="0" hangingPunct="0">
              <a:lnSpc>
                <a:spcPct val="103000"/>
              </a:lnSpc>
              <a:spcBef>
                <a:spcPts val="335"/>
              </a:spcBef>
              <a:spcAft>
                <a:spcPts val="0"/>
              </a:spcAft>
              <a:buSzPts val="1100"/>
              <a:buNone/>
              <a:tabLst>
                <a:tab pos="223520" algn="l"/>
              </a:tabLst>
            </a:pPr>
            <a:endParaRPr lang="en-GB" altLang="en-GB" sz="1800" dirty="0">
              <a:effectLst/>
              <a:latin typeface="Arial" panose="020B0604020202020204" pitchFamily="34" charset="0"/>
              <a:ea typeface="Times New Roman" panose="02020603050405020304" pitchFamily="18" charset="0"/>
              <a:cs typeface="Arial" panose="020B0604020202020204" pitchFamily="34" charset="0"/>
            </a:endParaRPr>
          </a:p>
          <a:p>
            <a:pPr marR="386715" lvl="1" eaLnBrk="0" hangingPunct="0">
              <a:lnSpc>
                <a:spcPct val="103000"/>
              </a:lnSpc>
              <a:spcBef>
                <a:spcPts val="335"/>
              </a:spcBef>
              <a:spcAft>
                <a:spcPts val="0"/>
              </a:spcAft>
              <a:buSzPts val="1100"/>
              <a:buFont typeface="Wingdings" panose="05000000000000000000" pitchFamily="2" charset="2"/>
              <a:buChar char="Ø"/>
              <a:tabLst>
                <a:tab pos="223520" algn="l"/>
              </a:tabLst>
            </a:pPr>
            <a:r>
              <a:rPr lang="en-GB" altLang="en-GB" sz="1800" spc="-15" dirty="0">
                <a:effectLst/>
                <a:latin typeface="Arial" panose="020B0604020202020204" pitchFamily="34" charset="0"/>
                <a:ea typeface="Times New Roman" panose="02020603050405020304" pitchFamily="18" charset="0"/>
                <a:cs typeface="Arial" panose="020B0604020202020204" pitchFamily="34" charset="0"/>
              </a:rPr>
              <a:t>This order shall remain in force until 4:00pm on the </a:t>
            </a:r>
            <a:r>
              <a:rPr lang="en-GB" altLang="en-GB" sz="1800" u="sng" spc="-15" dirty="0">
                <a:effectLst/>
                <a:latin typeface="Arial" panose="020B0604020202020204" pitchFamily="34" charset="0"/>
                <a:ea typeface="Times New Roman" panose="02020603050405020304" pitchFamily="18" charset="0"/>
                <a:cs typeface="Arial" panose="020B0604020202020204" pitchFamily="34" charset="0"/>
              </a:rPr>
              <a:t>            </a:t>
            </a:r>
            <a:r>
              <a:rPr lang="en-GB" altLang="en-GB" sz="1800" spc="-15" dirty="0">
                <a:effectLst/>
                <a:latin typeface="Arial" panose="020B0604020202020204" pitchFamily="34" charset="0"/>
                <a:ea typeface="Times New Roman" panose="02020603050405020304" pitchFamily="18" charset="0"/>
                <a:cs typeface="Arial" panose="020B0604020202020204" pitchFamily="34" charset="0"/>
              </a:rPr>
              <a:t>unless before then it is varied </a:t>
            </a:r>
            <a:r>
              <a:rPr lang="en-GB" altLang="en-GB" sz="1800" spc="-45" dirty="0">
                <a:effectLst/>
                <a:latin typeface="Arial" panose="020B0604020202020204" pitchFamily="34" charset="0"/>
                <a:ea typeface="Times New Roman" panose="02020603050405020304" pitchFamily="18" charset="0"/>
                <a:cs typeface="Arial" panose="020B0604020202020204" pitchFamily="34" charset="0"/>
              </a:rPr>
              <a:t>or </a:t>
            </a:r>
            <a:r>
              <a:rPr lang="en-GB" altLang="en-GB" sz="1800" spc="-15" dirty="0">
                <a:effectLst/>
                <a:latin typeface="Arial" panose="020B0604020202020204" pitchFamily="34" charset="0"/>
                <a:ea typeface="Times New Roman" panose="02020603050405020304" pitchFamily="18" charset="0"/>
                <a:cs typeface="Arial" panose="020B0604020202020204" pitchFamily="34" charset="0"/>
              </a:rPr>
              <a:t>discharged by an order of the court.</a:t>
            </a:r>
          </a:p>
          <a:p>
            <a:pPr algn="l" fontAlgn="base">
              <a:buFont typeface="Wingdings" panose="05000000000000000000" pitchFamily="2" charset="2"/>
              <a:buChar char="Ø"/>
            </a:pPr>
            <a:endParaRPr lang="en-GB" altLang="en-GB" sz="1600" b="0" dirty="0">
              <a:solidFill>
                <a:srgbClr val="000000"/>
              </a:solidFill>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endParaRPr lang="en-GB" altLang="en-GB" sz="1600" b="1" dirty="0">
              <a:solidFill>
                <a:srgbClr val="000000"/>
              </a:solidFill>
              <a:effectLst/>
              <a:latin typeface="Times New Roman" panose="02020603050405020304" pitchFamily="18" charset="0"/>
              <a:cs typeface="Times New Roman" panose="02020603050405020304" pitchFamily="18" charset="0"/>
            </a:endParaRPr>
          </a:p>
          <a:p>
            <a:pPr marL="0" indent="0" algn="just">
              <a:buNone/>
            </a:pPr>
            <a:endParaRPr lang="en-GB" altLang="en-GB" dirty="0"/>
          </a:p>
        </p:txBody>
      </p:sp>
    </p:spTree>
    <p:extLst>
      <p:ext uri="{BB962C8B-B14F-4D97-AF65-F5344CB8AC3E}">
        <p14:creationId xmlns:p14="http://schemas.microsoft.com/office/powerpoint/2010/main" val="327931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92" name="Group 191">
            <a:extLst>
              <a:ext uri="{FF2B5EF4-FFF2-40B4-BE49-F238E27FC236}">
                <a16:creationId xmlns:a16="http://schemas.microsoft.com/office/drawing/2014/main" id="{C616B3DC-C165-433D-9187-62DCC0E317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193" name="Freeform 6">
              <a:extLst>
                <a:ext uri="{FF2B5EF4-FFF2-40B4-BE49-F238E27FC236}">
                  <a16:creationId xmlns:a16="http://schemas.microsoft.com/office/drawing/2014/main" id="{97E1BF84-9824-4B0E-98DF-F0F7181DD0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94" name="Freeform 7">
              <a:extLst>
                <a:ext uri="{FF2B5EF4-FFF2-40B4-BE49-F238E27FC236}">
                  <a16:creationId xmlns:a16="http://schemas.microsoft.com/office/drawing/2014/main" id="{A85FA340-7392-4303-9707-A12F45A46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95" name="Freeform 9">
              <a:extLst>
                <a:ext uri="{FF2B5EF4-FFF2-40B4-BE49-F238E27FC236}">
                  <a16:creationId xmlns:a16="http://schemas.microsoft.com/office/drawing/2014/main" id="{758A9051-2BD9-4868-8B84-344752FA2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96" name="Freeform 10">
              <a:extLst>
                <a:ext uri="{FF2B5EF4-FFF2-40B4-BE49-F238E27FC236}">
                  <a16:creationId xmlns:a16="http://schemas.microsoft.com/office/drawing/2014/main" id="{58264C49-3539-4CBD-8F11-1106C8B87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97" name="Freeform 11">
              <a:extLst>
                <a:ext uri="{FF2B5EF4-FFF2-40B4-BE49-F238E27FC236}">
                  <a16:creationId xmlns:a16="http://schemas.microsoft.com/office/drawing/2014/main" id="{DE862133-5C7E-4B32-9786-0B33BC51A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98" name="Freeform 12">
              <a:extLst>
                <a:ext uri="{FF2B5EF4-FFF2-40B4-BE49-F238E27FC236}">
                  <a16:creationId xmlns:a16="http://schemas.microsoft.com/office/drawing/2014/main" id="{90925F6C-DF03-4707-9176-6049F049B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3BC028DA-A36B-41AE-9C76-79865A0C44BB}"/>
              </a:ext>
            </a:extLst>
          </p:cNvPr>
          <p:cNvSpPr>
            <a:spLocks noGrp="1"/>
          </p:cNvSpPr>
          <p:nvPr>
            <p:ph type="title"/>
          </p:nvPr>
        </p:nvSpPr>
        <p:spPr>
          <a:xfrm>
            <a:off x="2253785" y="1380068"/>
            <a:ext cx="4978303" cy="2616199"/>
          </a:xfrm>
        </p:spPr>
        <p:txBody>
          <a:bodyPr vert="horz" lIns="91440" tIns="45720" rIns="91440" bIns="45720" numCol="1" rtlCol="0" anchor="b">
            <a:normAutofit/>
          </a:bodyPr>
          <a:lstStyle/>
          <a:p>
            <a:pPr algn="r">
              <a:lnSpc>
                <a:spcPct val="90000"/>
              </a:lnSpc>
            </a:pPr>
            <a:r>
              <a:t>   </a:t>
            </a:r>
            <a:r>
              <a:rPr>
                <a:latin typeface="Times New Roman"/>
              </a:rPr>
              <a:t>Section 8 Orders -Children Act 1989</a:t>
            </a:r>
          </a:p>
        </p:txBody>
      </p:sp>
    </p:spTree>
    <p:extLst>
      <p:ext uri="{BB962C8B-B14F-4D97-AF65-F5344CB8AC3E}">
        <p14:creationId xmlns:p14="http://schemas.microsoft.com/office/powerpoint/2010/main" val="39096561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274-3A77-4B94-BA71-3462A44CC434}"/>
              </a:ext>
            </a:extLst>
          </p:cNvPr>
          <p:cNvSpPr>
            <a:spLocks noGrp="1"/>
          </p:cNvSpPr>
          <p:nvPr>
            <p:ph type="title"/>
          </p:nvPr>
        </p:nvSpPr>
        <p:spPr>
          <a:xfrm>
            <a:off x="1583646" y="68510"/>
            <a:ext cx="9390139" cy="1482572"/>
          </a:xfrm>
        </p:spPr>
        <p:txBody>
          <a:bodyPr numCol="1">
            <a:noAutofit/>
          </a:bodyPr>
          <a:lstStyle/>
          <a:p>
            <a:pPr algn="l"/>
            <a:r>
              <a:rPr lang="en-GB" altLang="en-GB" sz="3600" b="1" dirty="0">
                <a:latin typeface="Times New Roman" pitchFamily="18"/>
                <a:cs typeface="Times New Roman" pitchFamily="18"/>
              </a:rPr>
              <a:t>The terms of a Non-Molestation Order (2)</a:t>
            </a:r>
            <a:br>
              <a:rPr lang="en-GB" altLang="en-GB" sz="3200" u="sng" dirty="0">
                <a:latin typeface="Times New Roman" pitchFamily="18"/>
                <a:cs typeface="Times New Roman" pitchFamily="18"/>
              </a:rPr>
            </a:br>
            <a:endParaRPr lang="en-GB" altLang="en-GB" sz="3200" dirty="0"/>
          </a:p>
        </p:txBody>
      </p:sp>
      <p:sp>
        <p:nvSpPr>
          <p:cNvPr id="3" name="Content Placeholder 2">
            <a:extLst>
              <a:ext uri="{FF2B5EF4-FFF2-40B4-BE49-F238E27FC236}">
                <a16:creationId xmlns:a16="http://schemas.microsoft.com/office/drawing/2014/main" id="{0AAD8C41-5B9D-43F7-9998-D447C6B2ED6C}"/>
              </a:ext>
            </a:extLst>
          </p:cNvPr>
          <p:cNvSpPr>
            <a:spLocks noGrp="1"/>
          </p:cNvSpPr>
          <p:nvPr>
            <p:ph idx="1"/>
          </p:nvPr>
        </p:nvSpPr>
        <p:spPr>
          <a:xfrm>
            <a:off x="1642369" y="989901"/>
            <a:ext cx="9860654" cy="5156405"/>
          </a:xfrm>
        </p:spPr>
        <p:txBody>
          <a:bodyPr numCol="1">
            <a:normAutofit/>
          </a:bodyPr>
          <a:lstStyle/>
          <a:p>
            <a:pPr marL="0" indent="0" algn="l" fontAlgn="base">
              <a:buNone/>
            </a:pPr>
            <a:r>
              <a:rPr lang="en-GB" altLang="en-GB" sz="1600" b="1" dirty="0">
                <a:solidFill>
                  <a:srgbClr val="000000"/>
                </a:solidFill>
                <a:effectLst/>
                <a:latin typeface="Times New Roman" panose="02020603050405020304" pitchFamily="18" charset="0"/>
                <a:cs typeface="Times New Roman" panose="02020603050405020304" pitchFamily="18" charset="0"/>
              </a:rPr>
              <a:t>Exclusion zones</a:t>
            </a:r>
          </a:p>
          <a:p>
            <a:pPr algn="l" fontAlgn="base">
              <a:buFont typeface="Wingdings" panose="05000000000000000000" pitchFamily="2" charset="2"/>
              <a:buChar char="Ø"/>
            </a:pPr>
            <a:r>
              <a:rPr lang="en-GB" altLang="en-GB" sz="1600" b="0" dirty="0">
                <a:solidFill>
                  <a:srgbClr val="000000"/>
                </a:solidFill>
                <a:effectLst/>
                <a:latin typeface="Times New Roman" panose="02020603050405020304" pitchFamily="18" charset="0"/>
                <a:cs typeface="Times New Roman" panose="02020603050405020304" pitchFamily="18" charset="0"/>
              </a:rPr>
              <a:t>When making a non-molestation order the court can include a ‘stay away’ clause providing for an exclusion zone. The order may provide </a:t>
            </a:r>
            <a:r>
              <a:rPr lang="en-GB" altLang="en-GB" sz="1600" b="0" dirty="0" err="1">
                <a:solidFill>
                  <a:srgbClr val="000000"/>
                </a:solidFill>
                <a:effectLst/>
                <a:latin typeface="Times New Roman" panose="02020603050405020304" pitchFamily="18" charset="0"/>
                <a:cs typeface="Times New Roman" panose="02020603050405020304" pitchFamily="18" charset="0"/>
              </a:rPr>
              <a:t>eg</a:t>
            </a:r>
            <a:r>
              <a:rPr lang="en-GB" altLang="en-GB" sz="1600" b="0" dirty="0">
                <a:solidFill>
                  <a:srgbClr val="000000"/>
                </a:solidFill>
                <a:effectLst/>
                <a:latin typeface="Times New Roman" panose="02020603050405020304" pitchFamily="18" charset="0"/>
                <a:cs typeface="Times New Roman" panose="02020603050405020304" pitchFamily="18" charset="0"/>
              </a:rPr>
              <a:t> that one part must not go within 100 meters of where the party lives. Such a provision in a non-molestation order must be proportionate and necessary and supported by evidence and should not be routinely included in such orders.</a:t>
            </a:r>
          </a:p>
          <a:p>
            <a:pPr fontAlgn="base">
              <a:buFont typeface="Wingdings" panose="05000000000000000000" pitchFamily="2" charset="2"/>
              <a:buChar char="Ø"/>
            </a:pPr>
            <a:r>
              <a:rPr lang="en-GB" altLang="en-GB" sz="1600" b="0" dirty="0">
                <a:solidFill>
                  <a:srgbClr val="000000"/>
                </a:solidFill>
                <a:effectLst/>
                <a:latin typeface="Times New Roman" panose="02020603050405020304" pitchFamily="18" charset="0"/>
                <a:cs typeface="Times New Roman" panose="02020603050405020304" pitchFamily="18" charset="0"/>
              </a:rPr>
              <a:t> In </a:t>
            </a:r>
            <a:r>
              <a:rPr lang="en-GB" altLang="en-GB" sz="1600" b="1" i="1" dirty="0">
                <a:solidFill>
                  <a:srgbClr val="000000"/>
                </a:solidFill>
                <a:effectLst/>
                <a:latin typeface="Times New Roman" panose="02020603050405020304" pitchFamily="18" charset="0"/>
                <a:cs typeface="Times New Roman" panose="02020603050405020304" pitchFamily="18" charset="0"/>
              </a:rPr>
              <a:t>R v R (Family Court: Procedural Fairness</a:t>
            </a:r>
            <a:r>
              <a:rPr lang="en-GB" altLang="en-GB" sz="1600" b="0" i="1" dirty="0">
                <a:solidFill>
                  <a:srgbClr val="000000"/>
                </a:solidFill>
                <a:effectLst/>
                <a:latin typeface="Times New Roman" panose="02020603050405020304" pitchFamily="18" charset="0"/>
                <a:cs typeface="Times New Roman" panose="02020603050405020304" pitchFamily="18" charset="0"/>
              </a:rPr>
              <a:t>)</a:t>
            </a:r>
            <a:r>
              <a:rPr lang="en-GB" altLang="en-GB" sz="1600" dirty="0">
                <a:solidFill>
                  <a:srgbClr val="1A0DAB"/>
                </a:solidFill>
                <a:latin typeface="arial" panose="020B0604020202020204" pitchFamily="34" charset="0"/>
              </a:rPr>
              <a:t>  </a:t>
            </a:r>
            <a:r>
              <a:rPr lang="en-GB" altLang="en-GB" sz="1600" dirty="0">
                <a:latin typeface="Times New Roman" panose="02020603050405020304" pitchFamily="18" charset="0"/>
                <a:cs typeface="Times New Roman" panose="02020603050405020304" pitchFamily="18" charset="0"/>
              </a:rPr>
              <a:t>[2014] EWFC 48 </a:t>
            </a:r>
            <a:r>
              <a:rPr lang="en-GB" altLang="en-GB" sz="1200" dirty="0">
                <a:latin typeface="arial" panose="020B0604020202020204" pitchFamily="34" charset="0"/>
              </a:rPr>
              <a:t>- </a:t>
            </a:r>
            <a:r>
              <a:rPr lang="en-GB" altLang="en-GB" sz="1600" b="0" dirty="0">
                <a:effectLst/>
                <a:latin typeface="Times New Roman" panose="02020603050405020304" pitchFamily="18" charset="0"/>
                <a:cs typeface="Times New Roman" panose="02020603050405020304" pitchFamily="18" charset="0"/>
              </a:rPr>
              <a:t> </a:t>
            </a:r>
            <a:r>
              <a:rPr lang="en-GB" altLang="en-GB" sz="1600" b="0" dirty="0">
                <a:solidFill>
                  <a:srgbClr val="000000"/>
                </a:solidFill>
                <a:effectLst/>
                <a:latin typeface="Times New Roman" panose="02020603050405020304" pitchFamily="18" charset="0"/>
                <a:cs typeface="Times New Roman" panose="02020603050405020304" pitchFamily="18" charset="0"/>
              </a:rPr>
              <a:t>the court held that extra injunctive provisions such as exclusion areas and orders prohibiting any direct communication between parties should not be routinely included in non-molestation orders. They are serious infringements of a person's freedom of action and require specific evidence to justify them.</a:t>
            </a:r>
          </a:p>
          <a:p>
            <a:pPr algn="l" fontAlgn="base">
              <a:buFont typeface="Wingdings" panose="05000000000000000000" pitchFamily="2" charset="2"/>
              <a:buChar char="Ø"/>
            </a:pPr>
            <a:r>
              <a:rPr lang="en-GB" altLang="en-GB" sz="1600" b="0" dirty="0">
                <a:solidFill>
                  <a:srgbClr val="000000"/>
                </a:solidFill>
                <a:effectLst/>
                <a:latin typeface="Times New Roman" panose="02020603050405020304" pitchFamily="18" charset="0"/>
                <a:cs typeface="Times New Roman" panose="02020603050405020304" pitchFamily="18" charset="0"/>
              </a:rPr>
              <a:t>An order that requires a party to leave a property cannot form part of a non-molestation order and can only be made as part of an occupation order. If the court is considering applications for both a non-molestation order and an occupation order and makes both types of order the orders must each be drawn up separately.</a:t>
            </a:r>
          </a:p>
          <a:p>
            <a:pPr marL="0" indent="0" algn="just">
              <a:buNone/>
            </a:pPr>
            <a:endParaRPr lang="en-GB" altLang="en-GB" dirty="0"/>
          </a:p>
        </p:txBody>
      </p:sp>
    </p:spTree>
    <p:extLst>
      <p:ext uri="{BB962C8B-B14F-4D97-AF65-F5344CB8AC3E}">
        <p14:creationId xmlns:p14="http://schemas.microsoft.com/office/powerpoint/2010/main" val="1319284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D0098-6A6F-4008-A9D2-2EBC98A0F1DB}"/>
              </a:ext>
            </a:extLst>
          </p:cNvPr>
          <p:cNvSpPr>
            <a:spLocks noGrp="1"/>
          </p:cNvSpPr>
          <p:nvPr>
            <p:ph type="title"/>
          </p:nvPr>
        </p:nvSpPr>
        <p:spPr>
          <a:xfrm>
            <a:off x="1484310" y="127233"/>
            <a:ext cx="10018713" cy="1371599"/>
          </a:xfrm>
        </p:spPr>
        <p:txBody>
          <a:bodyPr numCol="1">
            <a:normAutofit/>
          </a:bodyPr>
          <a:lstStyle/>
          <a:p>
            <a:pPr algn="l"/>
            <a:r>
              <a:rPr lang="en-GB" altLang="en-GB" sz="3600" b="1" dirty="0">
                <a:latin typeface="Times New Roman" pitchFamily="18"/>
                <a:cs typeface="Times New Roman" pitchFamily="18"/>
              </a:rPr>
              <a:t>How does the court decide whether to make a Non-Molestation Order?</a:t>
            </a:r>
            <a:endParaRPr lang="en-GB" altLang="en-GB" sz="3600" b="1" dirty="0"/>
          </a:p>
        </p:txBody>
      </p:sp>
      <p:sp>
        <p:nvSpPr>
          <p:cNvPr id="3" name="Content Placeholder 2">
            <a:extLst>
              <a:ext uri="{FF2B5EF4-FFF2-40B4-BE49-F238E27FC236}">
                <a16:creationId xmlns:a16="http://schemas.microsoft.com/office/drawing/2014/main" id="{209D5080-8257-473E-B905-17814D41874E}"/>
              </a:ext>
            </a:extLst>
          </p:cNvPr>
          <p:cNvSpPr>
            <a:spLocks noGrp="1"/>
          </p:cNvSpPr>
          <p:nvPr>
            <p:ph idx="1"/>
          </p:nvPr>
        </p:nvSpPr>
        <p:spPr>
          <a:xfrm>
            <a:off x="1695635" y="1191237"/>
            <a:ext cx="9807388" cy="5335398"/>
          </a:xfrm>
        </p:spPr>
        <p:txBody>
          <a:bodyPr numCol="1">
            <a:normAutofit/>
          </a:bodyPr>
          <a:lstStyle/>
          <a:p>
            <a:pPr marL="0" indent="0" algn="l" fontAlgn="base">
              <a:buNone/>
            </a:pPr>
            <a:endParaRPr lang="en-GB" altLang="en-GB" sz="1400" b="0" dirty="0">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altLang="en-GB" sz="1600" dirty="0">
                <a:latin typeface="Times New Roman" panose="02020603050405020304" pitchFamily="18" charset="0"/>
                <a:cs typeface="Times New Roman" panose="02020603050405020304" pitchFamily="18" charset="0"/>
              </a:rPr>
              <a:t>T</a:t>
            </a:r>
            <a:r>
              <a:rPr lang="en-GB" altLang="en-GB" sz="1600" b="0" dirty="0">
                <a:effectLst/>
                <a:latin typeface="Times New Roman" panose="02020603050405020304" pitchFamily="18" charset="0"/>
                <a:cs typeface="Times New Roman" panose="02020603050405020304" pitchFamily="18" charset="0"/>
              </a:rPr>
              <a:t>he court has a wide discretion whether to grant or refuse the relief sought. </a:t>
            </a:r>
          </a:p>
          <a:p>
            <a:pPr fontAlgn="base">
              <a:buFont typeface="Wingdings" panose="05000000000000000000" pitchFamily="2" charset="2"/>
              <a:buChar char="Ø"/>
            </a:pPr>
            <a:r>
              <a:rPr lang="en-GB" altLang="en-GB" sz="1600" b="0" dirty="0">
                <a:effectLst/>
                <a:latin typeface="Times New Roman" panose="02020603050405020304" pitchFamily="18" charset="0"/>
                <a:cs typeface="Times New Roman" panose="02020603050405020304" pitchFamily="18" charset="0"/>
              </a:rPr>
              <a:t>FLA 1996 S42(5) states that i</a:t>
            </a:r>
            <a:r>
              <a:rPr lang="en-GB" altLang="en-GB" sz="1600" dirty="0">
                <a:latin typeface="Times New Roman" panose="02020603050405020304" pitchFamily="18" charset="0"/>
                <a:cs typeface="Times New Roman" panose="02020603050405020304" pitchFamily="18" charset="0"/>
              </a:rPr>
              <a:t>n deciding whether to make an order the court needs to consider ‘all of the circumstances of the case’ including the health, safety and well-being of the applicant and any child or children.</a:t>
            </a:r>
          </a:p>
          <a:p>
            <a:pPr fontAlgn="base">
              <a:buFont typeface="Wingdings" panose="05000000000000000000" pitchFamily="2" charset="2"/>
              <a:buChar char="Ø"/>
            </a:pPr>
            <a:endParaRPr lang="en-GB" altLang="en-GB" sz="1600" b="0" dirty="0">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altLang="en-GB" sz="1600" b="0" dirty="0">
                <a:effectLst/>
                <a:latin typeface="Times New Roman" panose="02020603050405020304" pitchFamily="18" charset="0"/>
                <a:cs typeface="Times New Roman" panose="02020603050405020304" pitchFamily="18" charset="0"/>
              </a:rPr>
              <a:t>The court in </a:t>
            </a:r>
            <a:r>
              <a:rPr lang="en-GB" altLang="en-GB" sz="1600" b="1" i="1" dirty="0">
                <a:effectLst/>
                <a:latin typeface="Times New Roman" panose="02020603050405020304" pitchFamily="18" charset="0"/>
                <a:cs typeface="Times New Roman" panose="02020603050405020304" pitchFamily="18" charset="0"/>
              </a:rPr>
              <a:t>C v C (Non-Molestation Order: Jurisdiction</a:t>
            </a:r>
            <a:r>
              <a:rPr lang="en-GB" altLang="en-GB" sz="1600" b="1" dirty="0">
                <a:effectLst/>
                <a:latin typeface="Times New Roman" panose="02020603050405020304" pitchFamily="18" charset="0"/>
                <a:cs typeface="Times New Roman" panose="02020603050405020304" pitchFamily="18" charset="0"/>
              </a:rPr>
              <a:t>) </a:t>
            </a:r>
            <a:r>
              <a:rPr lang="en-GB" altLang="en-GB" sz="1600" b="0" dirty="0">
                <a:effectLst/>
                <a:latin typeface="Times New Roman" panose="02020603050405020304" pitchFamily="18" charset="0"/>
                <a:cs typeface="Times New Roman" panose="02020603050405020304" pitchFamily="18" charset="0"/>
              </a:rPr>
              <a:t>established three principles that should be considered by the court when considering whether to grant the order:</a:t>
            </a:r>
          </a:p>
          <a:p>
            <a:pPr lvl="1" fontAlgn="base">
              <a:buFont typeface="Wingdings" panose="05000000000000000000" pitchFamily="2" charset="2"/>
              <a:buChar char="Ø"/>
            </a:pPr>
            <a:r>
              <a:rPr lang="en-GB" altLang="en-GB" sz="1600" i="0" dirty="0">
                <a:latin typeface="Times New Roman" panose="02020603050405020304" pitchFamily="18" charset="0"/>
                <a:cs typeface="Times New Roman" panose="02020603050405020304" pitchFamily="18" charset="0"/>
              </a:rPr>
              <a:t>t</a:t>
            </a:r>
            <a:r>
              <a:rPr lang="en-GB" altLang="en-GB" sz="1600" b="0" i="0" dirty="0">
                <a:effectLst/>
                <a:latin typeface="Times New Roman" panose="02020603050405020304" pitchFamily="18" charset="0"/>
                <a:cs typeface="Times New Roman" panose="02020603050405020304" pitchFamily="18" charset="0"/>
              </a:rPr>
              <a:t>here must be evidence of molestation going on</a:t>
            </a:r>
          </a:p>
          <a:p>
            <a:pPr lvl="1" fontAlgn="base">
              <a:buFont typeface="Wingdings" panose="05000000000000000000" pitchFamily="2" charset="2"/>
              <a:buChar char="Ø"/>
            </a:pPr>
            <a:r>
              <a:rPr lang="en-GB" altLang="en-GB" sz="1600" b="0" i="0" dirty="0">
                <a:effectLst/>
                <a:latin typeface="Times New Roman" panose="02020603050405020304" pitchFamily="18" charset="0"/>
                <a:cs typeface="Times New Roman" panose="02020603050405020304" pitchFamily="18" charset="0"/>
              </a:rPr>
              <a:t>the applicant or child must need protection</a:t>
            </a:r>
          </a:p>
          <a:p>
            <a:pPr lvl="1" fontAlgn="base">
              <a:buFont typeface="Wingdings" panose="05000000000000000000" pitchFamily="2" charset="2"/>
              <a:buChar char="Ø"/>
            </a:pPr>
            <a:r>
              <a:rPr lang="en-GB" altLang="en-GB" sz="1600" b="0" i="0" dirty="0">
                <a:effectLst/>
                <a:latin typeface="Times New Roman" panose="02020603050405020304" pitchFamily="18" charset="0"/>
                <a:cs typeface="Times New Roman" panose="02020603050405020304" pitchFamily="18" charset="0"/>
              </a:rPr>
              <a:t>the judge must be satisfied that judicial intervention is required to control the respondent’s behaviour</a:t>
            </a:r>
          </a:p>
          <a:p>
            <a:pPr lvl="1" fontAlgn="base">
              <a:buFont typeface="Wingdings" panose="05000000000000000000" pitchFamily="2" charset="2"/>
              <a:buChar char="Ø"/>
            </a:pPr>
            <a:endParaRPr lang="en-GB" altLang="en-GB" sz="1600" b="0" i="0" dirty="0">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altLang="en-GB" sz="1600" b="0" dirty="0">
                <a:effectLst/>
                <a:latin typeface="Times New Roman" panose="02020603050405020304" pitchFamily="18" charset="0"/>
                <a:cs typeface="Times New Roman" panose="02020603050405020304" pitchFamily="18" charset="0"/>
              </a:rPr>
              <a:t>Health includes physical and mental health.</a:t>
            </a:r>
          </a:p>
          <a:p>
            <a:pPr algn="l" fontAlgn="base">
              <a:buFont typeface="Wingdings" panose="05000000000000000000" pitchFamily="2" charset="2"/>
              <a:buChar char="Ø"/>
            </a:pPr>
            <a:r>
              <a:rPr lang="en-GB" altLang="en-GB" sz="1600" b="0" dirty="0">
                <a:effectLst/>
                <a:latin typeface="Times New Roman" panose="02020603050405020304" pitchFamily="18" charset="0"/>
                <a:cs typeface="Times New Roman" panose="02020603050405020304" pitchFamily="18" charset="0"/>
              </a:rPr>
              <a:t>There is no definition regarding safety or well-being.</a:t>
            </a:r>
          </a:p>
          <a:p>
            <a:endParaRPr lang="en-GB" altLang="en-GB" sz="1800" dirty="0"/>
          </a:p>
        </p:txBody>
      </p:sp>
    </p:spTree>
    <p:extLst>
      <p:ext uri="{BB962C8B-B14F-4D97-AF65-F5344CB8AC3E}">
        <p14:creationId xmlns:p14="http://schemas.microsoft.com/office/powerpoint/2010/main" val="39041117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43BF4-39EB-4782-B02B-AA4390616A48}"/>
              </a:ext>
            </a:extLst>
          </p:cNvPr>
          <p:cNvSpPr>
            <a:spLocks noGrp="1"/>
          </p:cNvSpPr>
          <p:nvPr>
            <p:ph type="title"/>
          </p:nvPr>
        </p:nvSpPr>
        <p:spPr>
          <a:xfrm>
            <a:off x="1551259" y="68090"/>
            <a:ext cx="7973374" cy="1371599"/>
          </a:xfrm>
        </p:spPr>
        <p:txBody>
          <a:bodyPr numCol="1">
            <a:normAutofit fontScale="90000"/>
          </a:bodyPr>
          <a:lstStyle/>
          <a:p>
            <a:pPr algn="l"/>
            <a:r>
              <a:rPr lang="en-GB" altLang="en-GB" b="1" dirty="0">
                <a:latin typeface="Times New Roman" pitchFamily="18"/>
                <a:cs typeface="Times New Roman" pitchFamily="18"/>
              </a:rPr>
              <a:t>How long do Non-Molestation Orders last?</a:t>
            </a:r>
            <a:br>
              <a:rPr lang="en-GB" altLang="en-GB" sz="3200" dirty="0"/>
            </a:br>
            <a:endParaRPr lang="en-GB" altLang="en-GB" sz="3200" dirty="0"/>
          </a:p>
        </p:txBody>
      </p:sp>
      <p:sp>
        <p:nvSpPr>
          <p:cNvPr id="3" name="Content Placeholder 2">
            <a:extLst>
              <a:ext uri="{FF2B5EF4-FFF2-40B4-BE49-F238E27FC236}">
                <a16:creationId xmlns:a16="http://schemas.microsoft.com/office/drawing/2014/main" id="{0D4B6E40-252D-4BC3-A9A7-F17565E6CAAC}"/>
              </a:ext>
            </a:extLst>
          </p:cNvPr>
          <p:cNvSpPr>
            <a:spLocks noGrp="1"/>
          </p:cNvSpPr>
          <p:nvPr>
            <p:ph idx="1"/>
          </p:nvPr>
        </p:nvSpPr>
        <p:spPr>
          <a:xfrm>
            <a:off x="1316368" y="1272658"/>
            <a:ext cx="9683799" cy="4045962"/>
          </a:xfrm>
        </p:spPr>
        <p:txBody>
          <a:bodyPr numCol="1">
            <a:normAutofit/>
          </a:bodyPr>
          <a:lstStyle/>
          <a:p>
            <a:pPr algn="just">
              <a:buFont typeface="Wingdings" panose="05000000000000000000" pitchFamily="2" charset="2"/>
              <a:buChar char="Ø"/>
            </a:pPr>
            <a:r>
              <a:rPr lang="en-GB" altLang="en-GB" sz="1800" dirty="0">
                <a:latin typeface="Times New Roman" pitchFamily="18"/>
                <a:cs typeface="Times New Roman" pitchFamily="18"/>
              </a:rPr>
              <a:t>Non molestation orders normally last for a specific period of time often 6 months or a year.</a:t>
            </a:r>
          </a:p>
          <a:p>
            <a:pPr algn="just">
              <a:buFont typeface="Wingdings" panose="05000000000000000000" pitchFamily="2" charset="2"/>
              <a:buChar char="Ø"/>
            </a:pPr>
            <a:r>
              <a:rPr lang="en-GB" altLang="en-GB" sz="1800" dirty="0">
                <a:latin typeface="Times New Roman" pitchFamily="18"/>
                <a:cs typeface="Times New Roman" pitchFamily="18"/>
              </a:rPr>
              <a:t>An Order made on a without notice application may be limited up to the date of the return hearing (usually within 7-14 days ) by which time the respondent will have been served with the without notice order.</a:t>
            </a:r>
          </a:p>
          <a:p>
            <a:pPr algn="just">
              <a:buFont typeface="Wingdings" panose="05000000000000000000" pitchFamily="2" charset="2"/>
              <a:buChar char="Ø"/>
            </a:pPr>
            <a:r>
              <a:rPr lang="en-GB" altLang="en-GB" sz="1800" dirty="0">
                <a:latin typeface="Times New Roman" pitchFamily="18"/>
                <a:cs typeface="Times New Roman" pitchFamily="18"/>
              </a:rPr>
              <a:t>The respondent will be aware of the terms of the order and invited to attend the return hearing. </a:t>
            </a:r>
          </a:p>
          <a:p>
            <a:pPr algn="just">
              <a:buFont typeface="Wingdings" panose="05000000000000000000" pitchFamily="2" charset="2"/>
              <a:buChar char="Ø"/>
            </a:pPr>
            <a:r>
              <a:rPr lang="en-GB" altLang="en-GB" sz="1800" dirty="0">
                <a:latin typeface="Times New Roman" pitchFamily="18"/>
                <a:cs typeface="Times New Roman" pitchFamily="18"/>
              </a:rPr>
              <a:t>When a final order is made it can be for an indefinite period but this is rare. </a:t>
            </a:r>
          </a:p>
          <a:p>
            <a:pPr marL="0" indent="0" algn="just">
              <a:buNone/>
            </a:pPr>
            <a:endParaRPr lang="en-GB" altLang="en-GB" sz="1800" dirty="0">
              <a:latin typeface="Times New Roman" pitchFamily="18"/>
              <a:cs typeface="Times New Roman" pitchFamily="18"/>
            </a:endParaRPr>
          </a:p>
          <a:p>
            <a:pPr marL="0" indent="0" algn="just">
              <a:buNone/>
            </a:pPr>
            <a:endParaRPr lang="en-GB" altLang="en-GB" sz="1800" dirty="0"/>
          </a:p>
        </p:txBody>
      </p:sp>
      <p:pic>
        <p:nvPicPr>
          <p:cNvPr id="4" name="Picture 4" descr="A picture containing table  Description automatically generated">
            <a:extLst>
              <a:ext uri="{FF2B5EF4-FFF2-40B4-BE49-F238E27FC236}">
                <a16:creationId xmlns:a16="http://schemas.microsoft.com/office/drawing/2014/main" id="{8D778410-95B8-44D0-AC72-A04E8404BBA5}"/>
              </a:ext>
            </a:extLst>
          </p:cNvPr>
          <p:cNvPicPr>
            <a:picLocks noChangeAspect="1"/>
          </p:cNvPicPr>
          <p:nvPr/>
        </p:nvPicPr>
        <p:blipFill>
          <a:blip r:embed="rId2"/>
          <a:srcRect t="4981" r="-2" b="8450"/>
          <a:stretch>
            <a:fillRect/>
          </a:stretch>
        </p:blipFill>
        <p:spPr>
          <a:xfrm>
            <a:off x="9422239" y="393208"/>
            <a:ext cx="1813354" cy="1453348"/>
          </a:xfrm>
          <a:prstGeom prst="rect">
            <a:avLst/>
          </a:prstGeom>
          <a:ln>
            <a:noFill/>
          </a:ln>
          <a:effectLst>
            <a:softEdge rad="112500"/>
          </a:effectLst>
        </p:spPr>
      </p:pic>
    </p:spTree>
    <p:extLst>
      <p:ext uri="{BB962C8B-B14F-4D97-AF65-F5344CB8AC3E}">
        <p14:creationId xmlns:p14="http://schemas.microsoft.com/office/powerpoint/2010/main" val="28758328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274-3A77-4B94-BA71-3462A44CC434}"/>
              </a:ext>
            </a:extLst>
          </p:cNvPr>
          <p:cNvSpPr>
            <a:spLocks noGrp="1"/>
          </p:cNvSpPr>
          <p:nvPr>
            <p:ph type="title"/>
          </p:nvPr>
        </p:nvSpPr>
        <p:spPr>
          <a:xfrm>
            <a:off x="1583646" y="68510"/>
            <a:ext cx="9390139" cy="1482572"/>
          </a:xfrm>
        </p:spPr>
        <p:txBody>
          <a:bodyPr numCol="1">
            <a:noAutofit/>
          </a:bodyPr>
          <a:lstStyle/>
          <a:p>
            <a:pPr algn="l"/>
            <a:r>
              <a:rPr lang="en-GB" altLang="en-GB" sz="3600" b="1" dirty="0">
                <a:latin typeface="Times New Roman" pitchFamily="18"/>
                <a:cs typeface="Times New Roman" pitchFamily="18"/>
              </a:rPr>
              <a:t>What are the consequences of breaching a Non-Molestation Order?</a:t>
            </a:r>
            <a:br>
              <a:rPr lang="en-GB" altLang="en-GB" sz="3200" u="sng" dirty="0">
                <a:latin typeface="Times New Roman" pitchFamily="18"/>
                <a:cs typeface="Times New Roman" pitchFamily="18"/>
              </a:rPr>
            </a:br>
            <a:endParaRPr lang="en-GB" altLang="en-GB" sz="3200" dirty="0"/>
          </a:p>
        </p:txBody>
      </p:sp>
      <p:sp>
        <p:nvSpPr>
          <p:cNvPr id="3" name="Content Placeholder 2">
            <a:extLst>
              <a:ext uri="{FF2B5EF4-FFF2-40B4-BE49-F238E27FC236}">
                <a16:creationId xmlns:a16="http://schemas.microsoft.com/office/drawing/2014/main" id="{0AAD8C41-5B9D-43F7-9998-D447C6B2ED6C}"/>
              </a:ext>
            </a:extLst>
          </p:cNvPr>
          <p:cNvSpPr>
            <a:spLocks noGrp="1"/>
          </p:cNvSpPr>
          <p:nvPr>
            <p:ph idx="1"/>
          </p:nvPr>
        </p:nvSpPr>
        <p:spPr>
          <a:xfrm>
            <a:off x="1642369" y="1132514"/>
            <a:ext cx="9860654" cy="5013792"/>
          </a:xfrm>
        </p:spPr>
        <p:txBody>
          <a:bodyPr numCol="1">
            <a:normAutofit/>
          </a:bodyPr>
          <a:lstStyle/>
          <a:p>
            <a:pPr lvl="0" algn="just">
              <a:lnSpc>
                <a:spcPct val="90000"/>
              </a:lnSpc>
              <a:buFont typeface="Wingdings" panose="05000000000000000000" pitchFamily="2" charset="2"/>
              <a:buChar char="Ø"/>
            </a:pPr>
            <a:r>
              <a:rPr lang="en-GB" altLang="en-GB" sz="1800" dirty="0">
                <a:latin typeface="Times New Roman" panose="02020603050405020304" pitchFamily="18" charset="0"/>
                <a:cs typeface="Times New Roman" panose="02020603050405020304" pitchFamily="18" charset="0"/>
              </a:rPr>
              <a:t>A breach of a non-molestation order is a criminal offence so if the respondent breaches one or more of the terms, the respondent can be arrested and brought before a criminal court. The respondent could be remanded in custody depending upon the seriousness of the breach.</a:t>
            </a:r>
            <a:br>
              <a:rPr lang="en-GB" altLang="en-GB" sz="1800" dirty="0">
                <a:latin typeface="Times New Roman" panose="02020603050405020304" pitchFamily="18" charset="0"/>
                <a:cs typeface="Times New Roman" panose="02020603050405020304" pitchFamily="18" charset="0"/>
              </a:rPr>
            </a:br>
            <a:endParaRPr lang="en-GB" altLang="en-GB" sz="1800" dirty="0">
              <a:latin typeface="Times New Roman" panose="02020603050405020304" pitchFamily="18" charset="0"/>
              <a:cs typeface="Times New Roman" panose="02020603050405020304" pitchFamily="18" charset="0"/>
            </a:endParaRPr>
          </a:p>
          <a:p>
            <a:pPr lvl="0" algn="just">
              <a:lnSpc>
                <a:spcPct val="90000"/>
              </a:lnSpc>
              <a:buFont typeface="Wingdings" panose="05000000000000000000" pitchFamily="2" charset="2"/>
              <a:buChar char="Ø"/>
            </a:pPr>
            <a:r>
              <a:rPr lang="en-GB" altLang="en-GB" sz="1800" dirty="0">
                <a:latin typeface="Times New Roman" panose="02020603050405020304" pitchFamily="18" charset="0"/>
                <a:cs typeface="Times New Roman" panose="02020603050405020304" pitchFamily="18" charset="0"/>
              </a:rPr>
              <a:t>If this happens the applicant will be treated as a witness and will not have their own legal representation in the criminal court; the police and the Crown Prosecution Service (CPS) will pursue the prosecution against the respondent. </a:t>
            </a:r>
          </a:p>
          <a:p>
            <a:pPr marL="0" lvl="0" indent="0" algn="just">
              <a:lnSpc>
                <a:spcPct val="90000"/>
              </a:lnSpc>
              <a:buNone/>
            </a:pPr>
            <a:endParaRPr lang="en-GB" altLang="en-GB" sz="1800" dirty="0">
              <a:latin typeface="Times New Roman" panose="02020603050405020304" pitchFamily="18" charset="0"/>
              <a:cs typeface="Times New Roman" panose="02020603050405020304" pitchFamily="18" charset="0"/>
            </a:endParaRPr>
          </a:p>
          <a:p>
            <a:pPr lvl="0" algn="just">
              <a:lnSpc>
                <a:spcPct val="90000"/>
              </a:lnSpc>
              <a:buFont typeface="Wingdings" panose="05000000000000000000" pitchFamily="2" charset="2"/>
              <a:buChar char="Ø"/>
            </a:pPr>
            <a:r>
              <a:rPr lang="en-GB" altLang="en-GB" sz="1800" dirty="0">
                <a:latin typeface="Times New Roman" panose="02020603050405020304" pitchFamily="18" charset="0"/>
                <a:cs typeface="Times New Roman" panose="02020603050405020304" pitchFamily="18" charset="0"/>
              </a:rPr>
              <a:t>A person found guilty of an offence of breaching a non-molestation order can be liable:</a:t>
            </a:r>
          </a:p>
          <a:p>
            <a:pPr lvl="1" algn="just">
              <a:lnSpc>
                <a:spcPct val="90000"/>
              </a:lnSpc>
              <a:buFont typeface="Wingdings" panose="05000000000000000000" pitchFamily="2" charset="2"/>
              <a:buChar char="Ø"/>
            </a:pPr>
            <a:r>
              <a:rPr lang="en-GB" altLang="en-GB" sz="1800" dirty="0">
                <a:latin typeface="Times New Roman" panose="02020603050405020304" pitchFamily="18" charset="0"/>
                <a:cs typeface="Times New Roman" panose="02020603050405020304" pitchFamily="18" charset="0"/>
              </a:rPr>
              <a:t>on conviction on indictment, to imprisonment for a term not exceeding five years, or a fine, or both;</a:t>
            </a:r>
          </a:p>
          <a:p>
            <a:pPr lvl="1" algn="just">
              <a:lnSpc>
                <a:spcPct val="90000"/>
              </a:lnSpc>
              <a:buFont typeface="Wingdings" panose="05000000000000000000" pitchFamily="2" charset="2"/>
              <a:buChar char="Ø"/>
            </a:pPr>
            <a:r>
              <a:rPr lang="en-GB" altLang="en-GB" sz="1800" dirty="0">
                <a:latin typeface="Times New Roman" panose="02020603050405020304" pitchFamily="18" charset="0"/>
                <a:cs typeface="Times New Roman" panose="02020603050405020304" pitchFamily="18" charset="0"/>
              </a:rPr>
              <a:t>on summary conviction, to imprisonment for a term not exceeding 12 months, or a fine not exceeding the statutory maximum, or both.</a:t>
            </a:r>
          </a:p>
          <a:p>
            <a:pPr algn="just"/>
            <a:endParaRPr lang="en-GB" altLang="en-GB" dirty="0"/>
          </a:p>
        </p:txBody>
      </p:sp>
    </p:spTree>
    <p:extLst>
      <p:ext uri="{BB962C8B-B14F-4D97-AF65-F5344CB8AC3E}">
        <p14:creationId xmlns:p14="http://schemas.microsoft.com/office/powerpoint/2010/main" val="34527279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1DA6C-CF8A-45C6-BBC5-58034B5256FF}"/>
              </a:ext>
            </a:extLst>
          </p:cNvPr>
          <p:cNvSpPr>
            <a:spLocks noGrp="1"/>
          </p:cNvSpPr>
          <p:nvPr>
            <p:ph type="title"/>
          </p:nvPr>
        </p:nvSpPr>
        <p:spPr>
          <a:xfrm>
            <a:off x="1521340" y="251534"/>
            <a:ext cx="8866356" cy="975064"/>
          </a:xfrm>
        </p:spPr>
        <p:txBody>
          <a:bodyPr numCol="1">
            <a:normAutofit fontScale="90000"/>
          </a:bodyPr>
          <a:lstStyle/>
          <a:p>
            <a:pPr algn="l"/>
            <a:r>
              <a:rPr lang="en-GB" altLang="en-GB" sz="3600" b="1" dirty="0">
                <a:latin typeface="Times New Roman" pitchFamily="18"/>
                <a:cs typeface="Times New Roman" pitchFamily="18"/>
              </a:rPr>
              <a:t>Application process - Part 10 family procedure rules </a:t>
            </a:r>
            <a:br>
              <a:rPr lang="en-GB" altLang="en-GB" sz="3600" b="1" dirty="0">
                <a:latin typeface="Times New Roman" pitchFamily="18"/>
                <a:cs typeface="Times New Roman" pitchFamily="18"/>
              </a:rPr>
            </a:br>
            <a:endParaRPr lang="en-GB" altLang="en-GB" sz="3600" b="1" dirty="0"/>
          </a:p>
        </p:txBody>
      </p:sp>
      <p:sp>
        <p:nvSpPr>
          <p:cNvPr id="3" name="Content Placeholder 2">
            <a:extLst>
              <a:ext uri="{FF2B5EF4-FFF2-40B4-BE49-F238E27FC236}">
                <a16:creationId xmlns:a16="http://schemas.microsoft.com/office/drawing/2014/main" id="{A9A4F501-5C89-43EB-A9F5-7F1B4520D6D2}"/>
              </a:ext>
            </a:extLst>
          </p:cNvPr>
          <p:cNvSpPr>
            <a:spLocks noGrp="1"/>
          </p:cNvSpPr>
          <p:nvPr>
            <p:ph idx="1"/>
          </p:nvPr>
        </p:nvSpPr>
        <p:spPr>
          <a:xfrm>
            <a:off x="1695635" y="1082180"/>
            <a:ext cx="9623394" cy="5704514"/>
          </a:xfrm>
        </p:spPr>
        <p:txBody>
          <a:bodyPr numCol="1">
            <a:normAutofit fontScale="92500" lnSpcReduction="10000"/>
          </a:bodyPr>
          <a:lstStyle/>
          <a:p>
            <a:pPr algn="just">
              <a:lnSpc>
                <a:spcPct val="90000"/>
              </a:lnSpc>
              <a:buFont typeface="Wingdings" panose="05000000000000000000" pitchFamily="2" charset="2"/>
              <a:buChar char="Ø"/>
            </a:pPr>
            <a:r>
              <a:rPr lang="en-GB" altLang="en-GB" sz="1800" dirty="0">
                <a:latin typeface="Times New Roman" pitchFamily="18"/>
                <a:cs typeface="Times New Roman" pitchFamily="18"/>
              </a:rPr>
              <a:t>The application form </a:t>
            </a:r>
            <a:r>
              <a:rPr lang="en-GB" altLang="en-GB" sz="1800" b="1" dirty="0">
                <a:latin typeface="Times New Roman" pitchFamily="18"/>
                <a:cs typeface="Times New Roman" pitchFamily="18"/>
              </a:rPr>
              <a:t>FL401 </a:t>
            </a:r>
            <a:r>
              <a:rPr lang="en-GB" altLang="en-GB" sz="1800" dirty="0">
                <a:latin typeface="Times New Roman" pitchFamily="18"/>
                <a:cs typeface="Times New Roman" pitchFamily="18"/>
              </a:rPr>
              <a:t>should accompany a comprehensive statement explaining why there is a genuine need for a protective injunction. The court will consider the evidence provided by the applicant and will decide whether an order is necessary and, if so, the terms of the order to ensure that the health, safety and welfare of the applicant (and any child) are maintained. </a:t>
            </a:r>
          </a:p>
          <a:p>
            <a:pPr marL="0" indent="0" algn="just">
              <a:lnSpc>
                <a:spcPct val="90000"/>
              </a:lnSpc>
              <a:buNone/>
            </a:pPr>
            <a:endParaRPr lang="en-GB" altLang="en-GB" sz="1800" dirty="0">
              <a:latin typeface="Times New Roman" pitchFamily="18"/>
              <a:cs typeface="Times New Roman" pitchFamily="18"/>
            </a:endParaRPr>
          </a:p>
          <a:p>
            <a:pPr algn="just">
              <a:lnSpc>
                <a:spcPct val="90000"/>
              </a:lnSpc>
              <a:buFont typeface="Wingdings" panose="05000000000000000000" pitchFamily="2" charset="2"/>
              <a:buChar char="Ø"/>
            </a:pPr>
            <a:r>
              <a:rPr lang="en-GB" altLang="en-GB" sz="1800" dirty="0">
                <a:latin typeface="Times New Roman" pitchFamily="18"/>
                <a:cs typeface="Times New Roman" pitchFamily="18"/>
              </a:rPr>
              <a:t>A statement should begin with brief background, it should convey an accurate timeline of events, including the first, the worst and the most recent incidents of domestic abuse. </a:t>
            </a:r>
          </a:p>
          <a:p>
            <a:pPr marL="0" indent="0" algn="just">
              <a:lnSpc>
                <a:spcPct val="90000"/>
              </a:lnSpc>
              <a:buNone/>
            </a:pPr>
            <a:r>
              <a:rPr lang="en-GB" altLang="en-GB" sz="1800" dirty="0">
                <a:latin typeface="Times New Roman" pitchFamily="18"/>
                <a:cs typeface="Times New Roman" pitchFamily="18"/>
              </a:rPr>
              <a:t> </a:t>
            </a:r>
          </a:p>
          <a:p>
            <a:pPr algn="just">
              <a:lnSpc>
                <a:spcPct val="90000"/>
              </a:lnSpc>
              <a:buFont typeface="Wingdings" panose="05000000000000000000" pitchFamily="2" charset="2"/>
              <a:buChar char="Ø"/>
            </a:pPr>
            <a:r>
              <a:rPr lang="en-GB" altLang="en-GB" sz="1800" dirty="0">
                <a:latin typeface="Times New Roman" pitchFamily="18"/>
                <a:cs typeface="Times New Roman" pitchFamily="18"/>
              </a:rPr>
              <a:t>There is no Court fee for non-molestation order applications. </a:t>
            </a:r>
          </a:p>
          <a:p>
            <a:pPr marL="0" indent="0" algn="just">
              <a:lnSpc>
                <a:spcPct val="90000"/>
              </a:lnSpc>
              <a:buNone/>
            </a:pPr>
            <a:endParaRPr lang="en-GB" altLang="en-GB" sz="1800" dirty="0">
              <a:latin typeface="Times New Roman" pitchFamily="18"/>
              <a:cs typeface="Times New Roman" pitchFamily="18"/>
            </a:endParaRPr>
          </a:p>
          <a:p>
            <a:pPr algn="just">
              <a:lnSpc>
                <a:spcPct val="90000"/>
              </a:lnSpc>
              <a:buFont typeface="Wingdings" panose="05000000000000000000" pitchFamily="2" charset="2"/>
              <a:buChar char="Ø"/>
            </a:pPr>
            <a:r>
              <a:rPr lang="en-GB" altLang="en-GB" sz="1800" dirty="0">
                <a:latin typeface="Times New Roman" pitchFamily="18"/>
                <a:cs typeface="Times New Roman" pitchFamily="18"/>
              </a:rPr>
              <a:t>An application can be made with or without notice. FLA 1996 s45 is to be considered if a without notice application is to be made. </a:t>
            </a:r>
          </a:p>
          <a:p>
            <a:pPr marL="0" indent="0" algn="just">
              <a:lnSpc>
                <a:spcPct val="90000"/>
              </a:lnSpc>
              <a:buNone/>
            </a:pPr>
            <a:endParaRPr lang="en-GB" altLang="en-GB" sz="1800" dirty="0">
              <a:latin typeface="Times New Roman" pitchFamily="18"/>
              <a:cs typeface="Times New Roman" pitchFamily="18"/>
            </a:endParaRPr>
          </a:p>
          <a:p>
            <a:pPr algn="just">
              <a:lnSpc>
                <a:spcPct val="90000"/>
              </a:lnSpc>
              <a:buFont typeface="Wingdings" panose="05000000000000000000" pitchFamily="2" charset="2"/>
              <a:buChar char="Ø"/>
            </a:pPr>
            <a:r>
              <a:rPr lang="en-GB" altLang="en-GB" sz="1800" dirty="0">
                <a:latin typeface="Times New Roman" pitchFamily="18"/>
                <a:cs typeface="Times New Roman" pitchFamily="18"/>
              </a:rPr>
              <a:t>A draft order should be lodged when the application is issued.</a:t>
            </a:r>
          </a:p>
          <a:p>
            <a:pPr marL="0" indent="0" algn="just">
              <a:lnSpc>
                <a:spcPct val="90000"/>
              </a:lnSpc>
              <a:buNone/>
            </a:pPr>
            <a:endParaRPr lang="en-GB" altLang="en-GB" sz="1800" dirty="0">
              <a:latin typeface="Times New Roman" pitchFamily="18"/>
              <a:cs typeface="Times New Roman" pitchFamily="18"/>
            </a:endParaRPr>
          </a:p>
          <a:p>
            <a:pPr algn="just">
              <a:buFont typeface="Wingdings" panose="05000000000000000000" pitchFamily="2" charset="2"/>
              <a:buChar char="Ø"/>
            </a:pPr>
            <a:r>
              <a:rPr lang="en-GB" altLang="en-GB" sz="1800" b="0" i="0" dirty="0">
                <a:effectLst/>
                <a:latin typeface="Times New Roman" panose="02020603050405020304" pitchFamily="18" charset="0"/>
                <a:cs typeface="Times New Roman" panose="02020603050405020304" pitchFamily="18" charset="0"/>
              </a:rPr>
              <a:t>Download and fill in </a:t>
            </a:r>
            <a:r>
              <a:rPr lang="en-GB" altLang="en-GB" sz="1800" b="1" i="0" dirty="0">
                <a:effectLst/>
                <a:latin typeface="Times New Roman" panose="02020603050405020304" pitchFamily="18" charset="0"/>
                <a:cs typeface="Times New Roman" panose="02020603050405020304" pitchFamily="18" charset="0"/>
              </a:rPr>
              <a:t>form C8 </a:t>
            </a:r>
            <a:r>
              <a:rPr lang="en-GB" altLang="en-GB" sz="1800" b="0" i="0" dirty="0">
                <a:effectLst/>
                <a:latin typeface="Times New Roman" panose="02020603050405020304" pitchFamily="18" charset="0"/>
                <a:cs typeface="Times New Roman" panose="02020603050405020304" pitchFamily="18" charset="0"/>
              </a:rPr>
              <a:t>if the applicant wants to keep their address private.</a:t>
            </a:r>
          </a:p>
          <a:p>
            <a:pPr marL="0" indent="0" algn="just">
              <a:buNone/>
            </a:pPr>
            <a:endParaRPr lang="en-GB" altLang="en-GB" sz="1800" b="0" i="0" dirty="0">
              <a:effectLst/>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altLang="en-GB" sz="1800" b="0" i="0" dirty="0">
                <a:effectLst/>
                <a:latin typeface="Times New Roman" panose="02020603050405020304" pitchFamily="18" charset="0"/>
                <a:cs typeface="Times New Roman" panose="02020603050405020304" pitchFamily="18" charset="0"/>
              </a:rPr>
              <a:t>Email or send all the documents to the applicant’s local court that deals with domestic abuse cases.</a:t>
            </a:r>
          </a:p>
          <a:p>
            <a:pPr marL="0" indent="0" algn="just">
              <a:lnSpc>
                <a:spcPct val="90000"/>
              </a:lnSpc>
              <a:buNone/>
            </a:pPr>
            <a:endParaRPr lang="en-GB" altLang="en-GB" sz="1800" dirty="0">
              <a:latin typeface="Times New Roman" pitchFamily="18"/>
              <a:cs typeface="Times New Roman" pitchFamily="18"/>
            </a:endParaRPr>
          </a:p>
        </p:txBody>
      </p:sp>
    </p:spTree>
    <p:extLst>
      <p:ext uri="{BB962C8B-B14F-4D97-AF65-F5344CB8AC3E}">
        <p14:creationId xmlns:p14="http://schemas.microsoft.com/office/powerpoint/2010/main" val="15858431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1DA6C-CF8A-45C6-BBC5-58034B5256FF}"/>
              </a:ext>
            </a:extLst>
          </p:cNvPr>
          <p:cNvSpPr>
            <a:spLocks noGrp="1"/>
          </p:cNvSpPr>
          <p:nvPr>
            <p:ph type="title"/>
          </p:nvPr>
        </p:nvSpPr>
        <p:spPr>
          <a:xfrm>
            <a:off x="1521340" y="251534"/>
            <a:ext cx="8866356" cy="975064"/>
          </a:xfrm>
        </p:spPr>
        <p:txBody>
          <a:bodyPr numCol="1">
            <a:normAutofit fontScale="90000"/>
          </a:bodyPr>
          <a:lstStyle/>
          <a:p>
            <a:pPr algn="l"/>
            <a:r>
              <a:rPr lang="en-GB" altLang="en-GB" sz="3600" b="1" dirty="0">
                <a:latin typeface="Times New Roman" pitchFamily="18"/>
                <a:cs typeface="Times New Roman" pitchFamily="18"/>
              </a:rPr>
              <a:t>Court Hearings</a:t>
            </a:r>
            <a:br>
              <a:rPr lang="en-GB" altLang="en-GB" sz="3600" b="1" dirty="0">
                <a:latin typeface="Times New Roman" pitchFamily="18"/>
                <a:cs typeface="Times New Roman" pitchFamily="18"/>
              </a:rPr>
            </a:br>
            <a:endParaRPr lang="en-GB" altLang="en-GB" sz="3600" b="1" dirty="0"/>
          </a:p>
        </p:txBody>
      </p:sp>
      <p:sp>
        <p:nvSpPr>
          <p:cNvPr id="3" name="Content Placeholder 2">
            <a:extLst>
              <a:ext uri="{FF2B5EF4-FFF2-40B4-BE49-F238E27FC236}">
                <a16:creationId xmlns:a16="http://schemas.microsoft.com/office/drawing/2014/main" id="{A9A4F501-5C89-43EB-A9F5-7F1B4520D6D2}"/>
              </a:ext>
            </a:extLst>
          </p:cNvPr>
          <p:cNvSpPr>
            <a:spLocks noGrp="1"/>
          </p:cNvSpPr>
          <p:nvPr>
            <p:ph idx="1"/>
          </p:nvPr>
        </p:nvSpPr>
        <p:spPr>
          <a:xfrm>
            <a:off x="1695635" y="1082180"/>
            <a:ext cx="9623394" cy="5704514"/>
          </a:xfrm>
        </p:spPr>
        <p:txBody>
          <a:bodyPr numCol="1">
            <a:normAutofit/>
          </a:bodyPr>
          <a:lstStyle/>
          <a:p>
            <a:pPr algn="just">
              <a:lnSpc>
                <a:spcPct val="90000"/>
              </a:lnSpc>
              <a:buFont typeface="Wingdings" panose="05000000000000000000" pitchFamily="2" charset="2"/>
              <a:buChar char="Ø"/>
            </a:pPr>
            <a:r>
              <a:rPr lang="en-GB" altLang="en-GB" sz="1800" dirty="0">
                <a:latin typeface="Times New Roman" pitchFamily="18"/>
                <a:cs typeface="Times New Roman" pitchFamily="18"/>
              </a:rPr>
              <a:t>Without notice hearing – (if an application has been made without notice)</a:t>
            </a:r>
          </a:p>
          <a:p>
            <a:pPr marL="0" indent="0" algn="just">
              <a:lnSpc>
                <a:spcPct val="90000"/>
              </a:lnSpc>
              <a:buNone/>
            </a:pPr>
            <a:endParaRPr lang="en-GB" altLang="en-GB" sz="1800" dirty="0">
              <a:latin typeface="Times New Roman" pitchFamily="18"/>
              <a:cs typeface="Times New Roman" pitchFamily="18"/>
            </a:endParaRPr>
          </a:p>
          <a:p>
            <a:pPr algn="just">
              <a:lnSpc>
                <a:spcPct val="90000"/>
              </a:lnSpc>
              <a:buFont typeface="Wingdings" panose="05000000000000000000" pitchFamily="2" charset="2"/>
              <a:buChar char="Ø"/>
            </a:pPr>
            <a:r>
              <a:rPr lang="en-GB" altLang="en-GB" sz="1800" dirty="0">
                <a:latin typeface="Times New Roman" pitchFamily="18"/>
                <a:cs typeface="Times New Roman" pitchFamily="18"/>
              </a:rPr>
              <a:t>Return Hearing or On notice hearing (if an application has been made on notice)</a:t>
            </a:r>
          </a:p>
          <a:p>
            <a:pPr marL="0" indent="0" algn="just">
              <a:lnSpc>
                <a:spcPct val="90000"/>
              </a:lnSpc>
              <a:buNone/>
            </a:pPr>
            <a:endParaRPr lang="en-GB" altLang="en-GB" sz="1800" dirty="0">
              <a:latin typeface="Times New Roman" pitchFamily="18"/>
              <a:cs typeface="Times New Roman" pitchFamily="18"/>
            </a:endParaRPr>
          </a:p>
          <a:p>
            <a:pPr algn="just">
              <a:lnSpc>
                <a:spcPct val="90000"/>
              </a:lnSpc>
              <a:buFont typeface="Wingdings" panose="05000000000000000000" pitchFamily="2" charset="2"/>
              <a:buChar char="Ø"/>
            </a:pPr>
            <a:r>
              <a:rPr lang="en-GB" altLang="en-GB" sz="1800" dirty="0">
                <a:latin typeface="Times New Roman" pitchFamily="18"/>
                <a:cs typeface="Times New Roman" pitchFamily="18"/>
              </a:rPr>
              <a:t>Final Hearing</a:t>
            </a:r>
          </a:p>
          <a:p>
            <a:pPr marL="0" indent="0" algn="just">
              <a:lnSpc>
                <a:spcPct val="90000"/>
              </a:lnSpc>
              <a:buNone/>
            </a:pPr>
            <a:r>
              <a:rPr lang="en-GB" altLang="en-GB" sz="1800" dirty="0">
                <a:latin typeface="Times New Roman" pitchFamily="18"/>
                <a:cs typeface="Times New Roman" pitchFamily="18"/>
              </a:rPr>
              <a:t> </a:t>
            </a:r>
          </a:p>
          <a:p>
            <a:pPr marL="0" indent="0" algn="just">
              <a:lnSpc>
                <a:spcPct val="90000"/>
              </a:lnSpc>
              <a:buNone/>
            </a:pPr>
            <a:endParaRPr lang="en-GB" altLang="en-GB" sz="1800" dirty="0">
              <a:latin typeface="Times New Roman" pitchFamily="18"/>
              <a:cs typeface="Times New Roman" pitchFamily="18"/>
            </a:endParaRPr>
          </a:p>
        </p:txBody>
      </p:sp>
    </p:spTree>
    <p:extLst>
      <p:ext uri="{BB962C8B-B14F-4D97-AF65-F5344CB8AC3E}">
        <p14:creationId xmlns:p14="http://schemas.microsoft.com/office/powerpoint/2010/main" val="23641248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028DA-A36B-41AE-9C76-79865A0C44BB}"/>
              </a:ext>
            </a:extLst>
          </p:cNvPr>
          <p:cNvSpPr>
            <a:spLocks noGrp="1"/>
          </p:cNvSpPr>
          <p:nvPr>
            <p:ph type="title"/>
          </p:nvPr>
        </p:nvSpPr>
        <p:spPr>
          <a:xfrm>
            <a:off x="1282473" y="1676401"/>
            <a:ext cx="5260680" cy="1752599"/>
          </a:xfrm>
        </p:spPr>
        <p:txBody>
          <a:bodyPr numCol="1">
            <a:normAutofit/>
          </a:bodyPr>
          <a:lstStyle/>
          <a:p>
            <a:pPr algn="l"/>
            <a:r>
              <a:rPr lang="en-GB" altLang="en-GB" b="1" dirty="0">
                <a:latin typeface="Times New Roman" panose="02020603050405020304" pitchFamily="18" charset="0"/>
                <a:cs typeface="Times New Roman" panose="02020603050405020304" pitchFamily="18" charset="0"/>
              </a:rPr>
              <a:t>Occupation Order</a:t>
            </a:r>
          </a:p>
        </p:txBody>
      </p:sp>
      <p:pic>
        <p:nvPicPr>
          <p:cNvPr id="9" name="Picture 8">
            <a:extLst>
              <a:ext uri="{FF2B5EF4-FFF2-40B4-BE49-F238E27FC236}">
                <a16:creationId xmlns:a16="http://schemas.microsoft.com/office/drawing/2014/main" id="{D7AA99A6-0430-4C06-A42B-E2E58684C332}"/>
              </a:ext>
            </a:extLst>
          </p:cNvPr>
          <p:cNvPicPr>
            <a:picLocks noChangeAspect="1"/>
          </p:cNvPicPr>
          <p:nvPr/>
        </p:nvPicPr>
        <p:blipFill>
          <a:blip r:embed="rId2"/>
          <a:stretch>
            <a:fillRect/>
          </a:stretch>
        </p:blipFill>
        <p:spPr>
          <a:xfrm>
            <a:off x="6543152" y="812552"/>
            <a:ext cx="5260679" cy="4690626"/>
          </a:xfrm>
          <a:prstGeom prst="rect">
            <a:avLst/>
          </a:prstGeom>
        </p:spPr>
      </p:pic>
    </p:spTree>
    <p:extLst>
      <p:ext uri="{BB962C8B-B14F-4D97-AF65-F5344CB8AC3E}">
        <p14:creationId xmlns:p14="http://schemas.microsoft.com/office/powerpoint/2010/main" val="36467111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78DEA3-1FAD-43E2-82E5-2A805789EE74}"/>
              </a:ext>
            </a:extLst>
          </p:cNvPr>
          <p:cNvSpPr>
            <a:spLocks noGrp="1"/>
          </p:cNvSpPr>
          <p:nvPr>
            <p:ph idx="1"/>
          </p:nvPr>
        </p:nvSpPr>
        <p:spPr>
          <a:xfrm>
            <a:off x="1602297" y="654341"/>
            <a:ext cx="9696540" cy="5127983"/>
          </a:xfrm>
        </p:spPr>
        <p:txBody>
          <a:bodyPr numCol="1">
            <a:normAutofit fontScale="92500" lnSpcReduction="10000"/>
          </a:bodyPr>
          <a:lstStyle/>
          <a:p>
            <a:pPr marL="0" indent="0" algn="just">
              <a:buNone/>
            </a:pPr>
            <a:endParaRPr lang="en-GB" altLang="en-GB" sz="1900" i="0" dirty="0">
              <a:effectLst/>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altLang="en-GB" sz="1900" i="0" dirty="0">
                <a:effectLst/>
                <a:latin typeface="Times New Roman" panose="02020603050405020304" pitchFamily="18" charset="0"/>
                <a:cs typeface="Times New Roman" panose="02020603050405020304" pitchFamily="18" charset="0"/>
              </a:rPr>
              <a:t>An occupation order is an order made under section 33-38 FLA 1996 </a:t>
            </a:r>
          </a:p>
          <a:p>
            <a:pPr algn="just">
              <a:buFont typeface="Wingdings" panose="05000000000000000000" pitchFamily="2" charset="2"/>
              <a:buChar char="Ø"/>
            </a:pPr>
            <a:r>
              <a:rPr lang="en-GB" altLang="en-GB" sz="1900" i="0" dirty="0">
                <a:effectLst/>
                <a:latin typeface="Times New Roman" panose="02020603050405020304" pitchFamily="18" charset="0"/>
                <a:cs typeface="Times New Roman" panose="02020603050405020304" pitchFamily="18" charset="0"/>
              </a:rPr>
              <a:t>If a couple cannot agree what to do with a property following a relationship breakdown, they will have to apply to the court to resolve the situation. In the short term, the court can make an occupation order under the FLA1996 setting out, for example, who can live at the property or ordering one of the spouses or civil partners to leave.</a:t>
            </a:r>
          </a:p>
          <a:p>
            <a:pPr marL="0" indent="0" algn="just">
              <a:buNone/>
            </a:pPr>
            <a:endParaRPr lang="en-GB" altLang="en-GB" sz="1900" i="0" dirty="0">
              <a:effectLst/>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altLang="en-GB" sz="1900" i="0" dirty="0">
                <a:effectLst/>
                <a:latin typeface="Times New Roman" panose="02020603050405020304" pitchFamily="18" charset="0"/>
                <a:cs typeface="Times New Roman" panose="02020603050405020304" pitchFamily="18" charset="0"/>
              </a:rPr>
              <a:t>Occupation orders are only a short-term solution and will not affect what happens to the property in the final financial </a:t>
            </a:r>
            <a:r>
              <a:rPr lang="en-GB" altLang="en-GB" sz="1900" dirty="0">
                <a:latin typeface="Times New Roman" panose="02020603050405020304" pitchFamily="18" charset="0"/>
                <a:cs typeface="Times New Roman" panose="02020603050405020304" pitchFamily="18" charset="0"/>
              </a:rPr>
              <a:t>remedy </a:t>
            </a:r>
            <a:r>
              <a:rPr lang="en-GB" altLang="en-GB" sz="1900" i="0" dirty="0">
                <a:effectLst/>
                <a:latin typeface="Times New Roman" panose="02020603050405020304" pitchFamily="18" charset="0"/>
                <a:cs typeface="Times New Roman" panose="02020603050405020304" pitchFamily="18" charset="0"/>
              </a:rPr>
              <a:t>settlement.</a:t>
            </a:r>
          </a:p>
          <a:p>
            <a:pPr marL="0" indent="0" algn="just">
              <a:buNone/>
            </a:pPr>
            <a:endParaRPr lang="en-GB" altLang="en-GB" sz="1900" i="0" dirty="0">
              <a:effectLst/>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altLang="en-GB" sz="1900" b="0" dirty="0">
                <a:solidFill>
                  <a:srgbClr val="000000"/>
                </a:solidFill>
                <a:effectLst/>
                <a:latin typeface="Times New Roman" panose="02020603050405020304" pitchFamily="18" charset="0"/>
                <a:cs typeface="Times New Roman" panose="02020603050405020304" pitchFamily="18" charset="0"/>
              </a:rPr>
              <a:t>Occupation orders can only be made in relation to a dwelling-house. A dwelling-house for this purpose includes:</a:t>
            </a:r>
          </a:p>
          <a:p>
            <a:pPr lvl="1" fontAlgn="base">
              <a:buFont typeface="Wingdings" panose="05000000000000000000" pitchFamily="2" charset="2"/>
              <a:buChar char="Ø"/>
            </a:pPr>
            <a:r>
              <a:rPr lang="en-GB" altLang="en-GB" sz="1900" b="0" i="0" dirty="0">
                <a:solidFill>
                  <a:srgbClr val="000000"/>
                </a:solidFill>
                <a:effectLst/>
                <a:latin typeface="Times New Roman" panose="02020603050405020304" pitchFamily="18" charset="0"/>
                <a:cs typeface="Times New Roman" panose="02020603050405020304" pitchFamily="18" charset="0"/>
              </a:rPr>
              <a:t>any building or part of a building which is occupied as a dwelling</a:t>
            </a:r>
          </a:p>
          <a:p>
            <a:pPr lvl="1" fontAlgn="base">
              <a:buFont typeface="Wingdings" panose="05000000000000000000" pitchFamily="2" charset="2"/>
              <a:buChar char="Ø"/>
            </a:pPr>
            <a:r>
              <a:rPr lang="en-GB" altLang="en-GB" sz="1900" b="0" i="0" dirty="0">
                <a:solidFill>
                  <a:srgbClr val="000000"/>
                </a:solidFill>
                <a:effectLst/>
                <a:latin typeface="Times New Roman" panose="02020603050405020304" pitchFamily="18" charset="0"/>
                <a:cs typeface="Times New Roman" panose="02020603050405020304" pitchFamily="18" charset="0"/>
              </a:rPr>
              <a:t>any caravan, houseboat or structure which is occupied as a dwelling, and</a:t>
            </a:r>
          </a:p>
          <a:p>
            <a:pPr lvl="1" fontAlgn="base">
              <a:buFont typeface="Wingdings" panose="05000000000000000000" pitchFamily="2" charset="2"/>
              <a:buChar char="Ø"/>
            </a:pPr>
            <a:r>
              <a:rPr lang="en-GB" altLang="en-GB" sz="1900" b="0" i="0" dirty="0">
                <a:solidFill>
                  <a:srgbClr val="000000"/>
                </a:solidFill>
                <a:effectLst/>
                <a:latin typeface="Times New Roman" panose="02020603050405020304" pitchFamily="18" charset="0"/>
                <a:cs typeface="Times New Roman" panose="02020603050405020304" pitchFamily="18" charset="0"/>
              </a:rPr>
              <a:t>any yard, garden, garage or outhouse belonging to the above and occupied with it</a:t>
            </a:r>
          </a:p>
          <a:p>
            <a:pPr algn="just">
              <a:buFont typeface="Wingdings" panose="05000000000000000000" pitchFamily="2" charset="2"/>
              <a:buChar char="Ø"/>
            </a:pPr>
            <a:endParaRPr lang="en-GB" altLang="en-GB" sz="1800" i="0" dirty="0">
              <a:effectLst/>
              <a:latin typeface="Times New Roman" panose="02020603050405020304" pitchFamily="18" charset="0"/>
              <a:cs typeface="Times New Roman" panose="02020603050405020304" pitchFamily="18" charset="0"/>
            </a:endParaRPr>
          </a:p>
          <a:p>
            <a:pPr algn="just"/>
            <a:endParaRPr lang="en-GB" altLang="en-GB" dirty="0"/>
          </a:p>
        </p:txBody>
      </p:sp>
    </p:spTree>
    <p:extLst>
      <p:ext uri="{BB962C8B-B14F-4D97-AF65-F5344CB8AC3E}">
        <p14:creationId xmlns:p14="http://schemas.microsoft.com/office/powerpoint/2010/main" val="18930133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274-3A77-4B94-BA71-3462A44CC434}"/>
              </a:ext>
            </a:extLst>
          </p:cNvPr>
          <p:cNvSpPr>
            <a:spLocks noGrp="1"/>
          </p:cNvSpPr>
          <p:nvPr>
            <p:ph type="title"/>
          </p:nvPr>
        </p:nvSpPr>
        <p:spPr>
          <a:xfrm>
            <a:off x="1583646" y="68510"/>
            <a:ext cx="9390139" cy="1482572"/>
          </a:xfrm>
        </p:spPr>
        <p:txBody>
          <a:bodyPr numCol="1">
            <a:noAutofit/>
          </a:bodyPr>
          <a:lstStyle/>
          <a:p>
            <a:pPr algn="l"/>
            <a:r>
              <a:rPr lang="en-GB" altLang="en-GB" sz="3600" b="1" dirty="0">
                <a:latin typeface="Times New Roman" pitchFamily="18"/>
                <a:cs typeface="Times New Roman" pitchFamily="18"/>
              </a:rPr>
              <a:t>Categories of application</a:t>
            </a:r>
            <a:br>
              <a:rPr lang="en-GB" altLang="en-GB" sz="3200" u="sng" dirty="0">
                <a:latin typeface="Times New Roman" pitchFamily="18"/>
                <a:cs typeface="Times New Roman" pitchFamily="18"/>
              </a:rPr>
            </a:br>
            <a:endParaRPr lang="en-GB" altLang="en-GB" sz="3200" dirty="0"/>
          </a:p>
        </p:txBody>
      </p:sp>
      <p:sp>
        <p:nvSpPr>
          <p:cNvPr id="3" name="Content Placeholder 2">
            <a:extLst>
              <a:ext uri="{FF2B5EF4-FFF2-40B4-BE49-F238E27FC236}">
                <a16:creationId xmlns:a16="http://schemas.microsoft.com/office/drawing/2014/main" id="{0AAD8C41-5B9D-43F7-9998-D447C6B2ED6C}"/>
              </a:ext>
            </a:extLst>
          </p:cNvPr>
          <p:cNvSpPr>
            <a:spLocks noGrp="1"/>
          </p:cNvSpPr>
          <p:nvPr>
            <p:ph idx="1"/>
          </p:nvPr>
        </p:nvSpPr>
        <p:spPr>
          <a:xfrm>
            <a:off x="1642369" y="1132514"/>
            <a:ext cx="9860654" cy="5519956"/>
          </a:xfrm>
        </p:spPr>
        <p:txBody>
          <a:bodyPr numCol="1">
            <a:normAutofit/>
          </a:bodyPr>
          <a:lstStyle/>
          <a:p>
            <a:pPr lvl="0" algn="just">
              <a:lnSpc>
                <a:spcPct val="90000"/>
              </a:lnSpc>
              <a:buFont typeface="Wingdings" panose="05000000000000000000" pitchFamily="2" charset="2"/>
              <a:buChar char="Ø"/>
            </a:pPr>
            <a:r>
              <a:rPr lang="en-GB" altLang="en-GB" sz="1800" b="0" i="0" dirty="0">
                <a:solidFill>
                  <a:srgbClr val="000000"/>
                </a:solidFill>
                <a:effectLst/>
                <a:latin typeface="Times New Roman" panose="02020603050405020304" pitchFamily="18" charset="0"/>
                <a:cs typeface="Times New Roman" panose="02020603050405020304" pitchFamily="18" charset="0"/>
              </a:rPr>
              <a:t>Occupation orders can be made under five different sections of </a:t>
            </a:r>
            <a:r>
              <a:rPr lang="en-GB" altLang="en-GB" sz="1800" dirty="0">
                <a:solidFill>
                  <a:srgbClr val="000000"/>
                </a:solidFill>
                <a:latin typeface="Times New Roman" panose="02020603050405020304" pitchFamily="18" charset="0"/>
                <a:cs typeface="Times New Roman" panose="02020603050405020304" pitchFamily="18" charset="0"/>
              </a:rPr>
              <a:t>FLA 1996 </a:t>
            </a:r>
            <a:r>
              <a:rPr lang="en-GB" altLang="en-GB" sz="1800" b="0" i="0" dirty="0">
                <a:solidFill>
                  <a:srgbClr val="000000"/>
                </a:solidFill>
                <a:effectLst/>
                <a:latin typeface="Times New Roman" panose="02020603050405020304" pitchFamily="18" charset="0"/>
                <a:cs typeface="Times New Roman" panose="02020603050405020304" pitchFamily="18" charset="0"/>
              </a:rPr>
              <a:t>detailing distinct sets of circumstances. The extent of the court’s powers depends on the eligibility of the applicant, their relationship with the respondent and the status of the dwelling-house. </a:t>
            </a:r>
          </a:p>
          <a:p>
            <a:pPr lvl="0" algn="just">
              <a:lnSpc>
                <a:spcPct val="90000"/>
              </a:lnSpc>
              <a:buFont typeface="Wingdings" panose="05000000000000000000" pitchFamily="2" charset="2"/>
              <a:buChar char="Ø"/>
            </a:pPr>
            <a:r>
              <a:rPr lang="en-GB" altLang="en-GB" sz="1800" b="0" i="0" dirty="0">
                <a:solidFill>
                  <a:srgbClr val="000000"/>
                </a:solidFill>
                <a:effectLst/>
                <a:latin typeface="Times New Roman" panose="02020603050405020304" pitchFamily="18" charset="0"/>
                <a:cs typeface="Times New Roman" panose="02020603050405020304" pitchFamily="18" charset="0"/>
              </a:rPr>
              <a:t>It is therefore important that the application and order is made under the correct section of FLA 1996. As a first step the category that the applicant falls into should be ascertained so as to establish the type of order that may be made and the criteria that will be applied. Note that if an application is made under the incorrect section, the court has the power to remedy the defect</a:t>
            </a:r>
          </a:p>
          <a:p>
            <a:pPr algn="l" fontAlgn="base">
              <a:buFont typeface="Wingdings" panose="05000000000000000000" pitchFamily="2" charset="2"/>
              <a:buChar char="Ø"/>
            </a:pPr>
            <a:r>
              <a:rPr lang="en-GB" altLang="en-GB" sz="1800" b="0" dirty="0">
                <a:solidFill>
                  <a:srgbClr val="000000"/>
                </a:solidFill>
                <a:effectLst/>
                <a:latin typeface="Times New Roman" panose="02020603050405020304" pitchFamily="18" charset="0"/>
                <a:cs typeface="Times New Roman" panose="02020603050405020304" pitchFamily="18" charset="0"/>
              </a:rPr>
              <a:t>The categories of applicant are:</a:t>
            </a:r>
          </a:p>
          <a:p>
            <a:pPr lvl="1" fontAlgn="base">
              <a:buFont typeface="Wingdings" panose="05000000000000000000" pitchFamily="2" charset="2"/>
              <a:buChar char="Ø"/>
            </a:pPr>
            <a:r>
              <a:rPr lang="en-GB" altLang="en-GB" sz="1800" b="0" i="0" dirty="0">
                <a:solidFill>
                  <a:srgbClr val="000000"/>
                </a:solidFill>
                <a:effectLst/>
                <a:latin typeface="Times New Roman" panose="02020603050405020304" pitchFamily="18" charset="0"/>
                <a:cs typeface="Times New Roman" panose="02020603050405020304" pitchFamily="18" charset="0"/>
              </a:rPr>
              <a:t>applicant has an estate, interest or home rights in the dwelling-house</a:t>
            </a:r>
            <a:r>
              <a:rPr sz="1800" b="1" i="0">
                <a:solidFill>
                  <a:srgbClr val="000000"/>
                </a:solidFill>
                <a:latin typeface="Times New Roman"/>
              </a:rPr>
              <a:t> </a:t>
            </a:r>
            <a:r>
              <a:rPr lang="en-GB" altLang="en-GB" sz="1800" b="1" i="1" dirty="0">
                <a:solidFill>
                  <a:srgbClr val="000000"/>
                </a:solidFill>
                <a:effectLst/>
                <a:latin typeface="Times New Roman" panose="02020603050405020304" pitchFamily="18" charset="0"/>
                <a:cs typeface="Times New Roman" panose="02020603050405020304" pitchFamily="18" charset="0"/>
              </a:rPr>
              <a:t>(Section 33)</a:t>
            </a:r>
          </a:p>
          <a:p>
            <a:pPr lvl="1" fontAlgn="base">
              <a:buFont typeface="Wingdings" panose="05000000000000000000" pitchFamily="2" charset="2"/>
              <a:buChar char="Ø"/>
            </a:pPr>
            <a:r>
              <a:rPr lang="en-GB" altLang="en-GB" sz="1800" b="0" i="0" dirty="0">
                <a:solidFill>
                  <a:srgbClr val="000000"/>
                </a:solidFill>
                <a:effectLst/>
                <a:latin typeface="Times New Roman" panose="02020603050405020304" pitchFamily="18" charset="0"/>
                <a:cs typeface="Times New Roman" panose="02020603050405020304" pitchFamily="18" charset="0"/>
              </a:rPr>
              <a:t>applicant is a former spouse or former civil partner with no existing right to occupy </a:t>
            </a:r>
            <a:r>
              <a:rPr lang="en-GB" altLang="en-GB" sz="1800" b="1" i="1" dirty="0">
                <a:solidFill>
                  <a:srgbClr val="000000"/>
                </a:solidFill>
                <a:effectLst/>
                <a:latin typeface="Times New Roman" panose="02020603050405020304" pitchFamily="18" charset="0"/>
                <a:cs typeface="Times New Roman" panose="02020603050405020304" pitchFamily="18" charset="0"/>
              </a:rPr>
              <a:t>(Section 35)</a:t>
            </a:r>
          </a:p>
          <a:p>
            <a:pPr lvl="1" fontAlgn="base">
              <a:buFont typeface="Wingdings" panose="05000000000000000000" pitchFamily="2" charset="2"/>
              <a:buChar char="Ø"/>
            </a:pPr>
            <a:r>
              <a:rPr lang="en-GB" altLang="en-GB" sz="1800" b="0" i="0" dirty="0">
                <a:solidFill>
                  <a:srgbClr val="000000"/>
                </a:solidFill>
                <a:effectLst/>
                <a:latin typeface="Times New Roman" panose="02020603050405020304" pitchFamily="18" charset="0"/>
                <a:cs typeface="Times New Roman" panose="02020603050405020304" pitchFamily="18" charset="0"/>
              </a:rPr>
              <a:t>applicant is a cohabitant or former cohabitant with no existing right to occupy </a:t>
            </a:r>
            <a:r>
              <a:rPr lang="en-GB" altLang="en-GB" sz="1800" b="1" i="1" dirty="0">
                <a:solidFill>
                  <a:srgbClr val="000000"/>
                </a:solidFill>
                <a:effectLst/>
                <a:latin typeface="Times New Roman" panose="02020603050405020304" pitchFamily="18" charset="0"/>
                <a:cs typeface="Times New Roman" panose="02020603050405020304" pitchFamily="18" charset="0"/>
              </a:rPr>
              <a:t>(Section 36)</a:t>
            </a:r>
          </a:p>
          <a:p>
            <a:pPr lvl="1" fontAlgn="base">
              <a:buFont typeface="Wingdings" panose="05000000000000000000" pitchFamily="2" charset="2"/>
              <a:buChar char="Ø"/>
            </a:pPr>
            <a:r>
              <a:rPr lang="en-GB" altLang="en-GB" sz="1800" b="0" i="0" dirty="0">
                <a:solidFill>
                  <a:srgbClr val="000000"/>
                </a:solidFill>
                <a:effectLst/>
                <a:latin typeface="Times New Roman" panose="02020603050405020304" pitchFamily="18" charset="0"/>
                <a:cs typeface="Times New Roman" panose="02020603050405020304" pitchFamily="18" charset="0"/>
              </a:rPr>
              <a:t>where neither spouse or civil partner are entitled to occupy </a:t>
            </a:r>
            <a:r>
              <a:rPr lang="en-GB" altLang="en-GB" sz="1800" b="1" i="1" dirty="0">
                <a:solidFill>
                  <a:srgbClr val="000000"/>
                </a:solidFill>
                <a:effectLst/>
                <a:latin typeface="Times New Roman" panose="02020603050405020304" pitchFamily="18" charset="0"/>
                <a:cs typeface="Times New Roman" panose="02020603050405020304" pitchFamily="18" charset="0"/>
              </a:rPr>
              <a:t>(Section 37)</a:t>
            </a:r>
          </a:p>
          <a:p>
            <a:pPr lvl="1" fontAlgn="base">
              <a:buFont typeface="Wingdings" panose="05000000000000000000" pitchFamily="2" charset="2"/>
              <a:buChar char="Ø"/>
            </a:pPr>
            <a:r>
              <a:rPr lang="en-GB" altLang="en-GB" sz="1800" b="0" i="0" dirty="0">
                <a:solidFill>
                  <a:srgbClr val="000000"/>
                </a:solidFill>
                <a:effectLst/>
                <a:latin typeface="Times New Roman" panose="02020603050405020304" pitchFamily="18" charset="0"/>
                <a:cs typeface="Times New Roman" panose="02020603050405020304" pitchFamily="18" charset="0"/>
              </a:rPr>
              <a:t>where neither cohabitant or former cohabitant are entitled to occupy</a:t>
            </a:r>
            <a:r>
              <a:rPr sz="1800" b="1" i="0">
                <a:solidFill>
                  <a:srgbClr val="000000"/>
                </a:solidFill>
                <a:latin typeface="Times New Roman"/>
              </a:rPr>
              <a:t> </a:t>
            </a:r>
            <a:r>
              <a:rPr lang="en-GB" altLang="en-GB" sz="1800" b="1" i="1" dirty="0">
                <a:solidFill>
                  <a:srgbClr val="000000"/>
                </a:solidFill>
                <a:effectLst/>
                <a:latin typeface="Times New Roman" panose="02020603050405020304" pitchFamily="18" charset="0"/>
                <a:cs typeface="Times New Roman" panose="02020603050405020304" pitchFamily="18" charset="0"/>
              </a:rPr>
              <a:t>(Section 38)</a:t>
            </a:r>
          </a:p>
          <a:p>
            <a:pPr lvl="0" algn="just">
              <a:lnSpc>
                <a:spcPct val="90000"/>
              </a:lnSpc>
              <a:buFont typeface="Wingdings" panose="05000000000000000000" pitchFamily="2" charset="2"/>
              <a:buChar char="Ø"/>
            </a:pPr>
            <a:endParaRPr lang="en-GB" altLang="en-GB" dirty="0"/>
          </a:p>
        </p:txBody>
      </p:sp>
    </p:spTree>
    <p:extLst>
      <p:ext uri="{BB962C8B-B14F-4D97-AF65-F5344CB8AC3E}">
        <p14:creationId xmlns:p14="http://schemas.microsoft.com/office/powerpoint/2010/main" val="31529385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274-3A77-4B94-BA71-3462A44CC434}"/>
              </a:ext>
            </a:extLst>
          </p:cNvPr>
          <p:cNvSpPr>
            <a:spLocks noGrp="1"/>
          </p:cNvSpPr>
          <p:nvPr>
            <p:ph type="title"/>
          </p:nvPr>
        </p:nvSpPr>
        <p:spPr>
          <a:xfrm>
            <a:off x="1583646" y="68510"/>
            <a:ext cx="9390139" cy="1482572"/>
          </a:xfrm>
        </p:spPr>
        <p:txBody>
          <a:bodyPr numCol="1">
            <a:noAutofit/>
          </a:bodyPr>
          <a:lstStyle/>
          <a:p>
            <a:pPr algn="l"/>
            <a:r>
              <a:rPr lang="en-GB" altLang="en-GB" sz="3200" b="1" dirty="0">
                <a:latin typeface="Times New Roman" pitchFamily="18"/>
                <a:cs typeface="Times New Roman" pitchFamily="18"/>
              </a:rPr>
              <a:t>Categories of application (2)</a:t>
            </a:r>
            <a:endParaRPr lang="en-GB" altLang="en-GB" sz="3200" dirty="0"/>
          </a:p>
        </p:txBody>
      </p:sp>
      <p:sp>
        <p:nvSpPr>
          <p:cNvPr id="3" name="Content Placeholder 2">
            <a:extLst>
              <a:ext uri="{FF2B5EF4-FFF2-40B4-BE49-F238E27FC236}">
                <a16:creationId xmlns:a16="http://schemas.microsoft.com/office/drawing/2014/main" id="{0AAD8C41-5B9D-43F7-9998-D447C6B2ED6C}"/>
              </a:ext>
            </a:extLst>
          </p:cNvPr>
          <p:cNvSpPr>
            <a:spLocks noGrp="1"/>
          </p:cNvSpPr>
          <p:nvPr>
            <p:ph idx="1"/>
          </p:nvPr>
        </p:nvSpPr>
        <p:spPr>
          <a:xfrm>
            <a:off x="1642369" y="1132514"/>
            <a:ext cx="9860654" cy="5013792"/>
          </a:xfrm>
        </p:spPr>
        <p:txBody>
          <a:bodyPr numCol="1">
            <a:normAutofit/>
          </a:bodyPr>
          <a:lstStyle/>
          <a:p>
            <a:pPr lvl="0" algn="just">
              <a:lnSpc>
                <a:spcPct val="90000"/>
              </a:lnSpc>
              <a:buFont typeface="Wingdings" panose="05000000000000000000" pitchFamily="2" charset="2"/>
              <a:buChar char="Ø"/>
            </a:pPr>
            <a:r>
              <a:rPr lang="en-GB" altLang="en-GB" sz="1600" i="0" dirty="0">
                <a:effectLst/>
                <a:latin typeface="Times New Roman" panose="02020603050405020304" pitchFamily="18" charset="0"/>
                <a:cs typeface="Times New Roman" panose="02020603050405020304" pitchFamily="18" charset="0"/>
              </a:rPr>
              <a:t>The Marriage (Same Sex Couples) </a:t>
            </a:r>
            <a:r>
              <a:rPr lang="en-GB" altLang="en-GB" sz="1600" dirty="0">
                <a:latin typeface="Times New Roman" panose="02020603050405020304" pitchFamily="18" charset="0"/>
                <a:cs typeface="Times New Roman" panose="02020603050405020304" pitchFamily="18" charset="0"/>
              </a:rPr>
              <a:t>Act 2013 </a:t>
            </a:r>
            <a:r>
              <a:rPr lang="en-GB" altLang="en-GB" sz="1600" strike="noStrike" dirty="0">
                <a:effectLst/>
                <a:latin typeface="Times New Roman" panose="02020603050405020304" pitchFamily="18" charset="0"/>
                <a:cs typeface="Times New Roman" panose="02020603050405020304" pitchFamily="18" charset="0"/>
              </a:rPr>
              <a:t>- </a:t>
            </a:r>
            <a:r>
              <a:rPr lang="en-GB" altLang="en-GB" sz="1600" i="0" dirty="0">
                <a:effectLst/>
                <a:latin typeface="Times New Roman" panose="02020603050405020304" pitchFamily="18" charset="0"/>
                <a:cs typeface="Times New Roman" panose="02020603050405020304" pitchFamily="18" charset="0"/>
              </a:rPr>
              <a:t>provides that, with effect from 13 March 2014, where there are references to a marriage, a married couple or a married person in existing legislation in England and Wales, these are to be read as also referring to a marriage of a same-sex couple, a married same-sex couple or to a person married to someone of the same sex.</a:t>
            </a:r>
          </a:p>
          <a:p>
            <a:pPr lvl="0" algn="just">
              <a:lnSpc>
                <a:spcPct val="90000"/>
              </a:lnSpc>
              <a:buFont typeface="Wingdings" panose="05000000000000000000" pitchFamily="2" charset="2"/>
              <a:buChar char="Ø"/>
            </a:pPr>
            <a:endParaRPr lang="en-GB" altLang="en-GB" sz="1400" dirty="0">
              <a:solidFill>
                <a:srgbClr val="000000"/>
              </a:solidFill>
              <a:latin typeface="Lato" panose="020F0502020204030203" pitchFamily="34" charset="0"/>
            </a:endParaRPr>
          </a:p>
          <a:p>
            <a:pPr lvl="0" algn="just">
              <a:lnSpc>
                <a:spcPct val="90000"/>
              </a:lnSpc>
              <a:buFont typeface="Wingdings" panose="05000000000000000000" pitchFamily="2" charset="2"/>
              <a:buChar char="Ø"/>
            </a:pPr>
            <a:endParaRPr lang="en-GB" altLang="en-GB" sz="1400" b="0" i="0" dirty="0">
              <a:solidFill>
                <a:srgbClr val="000000"/>
              </a:solidFill>
              <a:effectLst/>
              <a:latin typeface="Lato" panose="020F0502020204030203" pitchFamily="34" charset="0"/>
            </a:endParaRPr>
          </a:p>
          <a:p>
            <a:pPr lvl="0" algn="just">
              <a:lnSpc>
                <a:spcPct val="90000"/>
              </a:lnSpc>
              <a:buFont typeface="Wingdings" panose="05000000000000000000" pitchFamily="2" charset="2"/>
              <a:buChar char="Ø"/>
            </a:pPr>
            <a:endParaRPr lang="en-GB" altLang="en-GB" sz="1400" dirty="0">
              <a:solidFill>
                <a:srgbClr val="000000"/>
              </a:solidFill>
              <a:latin typeface="Lato" panose="020F0502020204030203" pitchFamily="34" charset="0"/>
            </a:endParaRPr>
          </a:p>
          <a:p>
            <a:pPr lvl="0" algn="just">
              <a:lnSpc>
                <a:spcPct val="90000"/>
              </a:lnSpc>
              <a:buFont typeface="Wingdings" panose="05000000000000000000" pitchFamily="2" charset="2"/>
              <a:buChar char="Ø"/>
            </a:pPr>
            <a:endParaRPr lang="en-GB" altLang="en-GB" sz="1400" b="0" i="0" dirty="0">
              <a:solidFill>
                <a:srgbClr val="000000"/>
              </a:solidFill>
              <a:effectLst/>
              <a:latin typeface="Lato" panose="020F0502020204030203" pitchFamily="34" charset="0"/>
            </a:endParaRPr>
          </a:p>
          <a:p>
            <a:pPr lvl="0" algn="just">
              <a:lnSpc>
                <a:spcPct val="90000"/>
              </a:lnSpc>
              <a:buFont typeface="Wingdings" panose="05000000000000000000" pitchFamily="2" charset="2"/>
              <a:buChar char="Ø"/>
            </a:pPr>
            <a:endParaRPr lang="en-GB" altLang="en-GB" sz="1400" dirty="0">
              <a:solidFill>
                <a:srgbClr val="000000"/>
              </a:solidFill>
              <a:latin typeface="Lato" panose="020F0502020204030203" pitchFamily="34" charset="0"/>
            </a:endParaRPr>
          </a:p>
          <a:p>
            <a:pPr lvl="0" algn="just">
              <a:lnSpc>
                <a:spcPct val="90000"/>
              </a:lnSpc>
              <a:buFont typeface="Wingdings" panose="05000000000000000000" pitchFamily="2" charset="2"/>
              <a:buChar char="Ø"/>
            </a:pPr>
            <a:endParaRPr lang="en-GB" altLang="en-GB" sz="1400" dirty="0">
              <a:solidFill>
                <a:srgbClr val="000000"/>
              </a:solidFill>
              <a:latin typeface="Lato" panose="020F0502020204030203" pitchFamily="34" charset="0"/>
            </a:endParaRPr>
          </a:p>
          <a:p>
            <a:pPr lvl="0" algn="just">
              <a:lnSpc>
                <a:spcPct val="90000"/>
              </a:lnSpc>
              <a:buFont typeface="Wingdings" panose="05000000000000000000" pitchFamily="2" charset="2"/>
              <a:buChar char="Ø"/>
            </a:pPr>
            <a:endParaRPr lang="en-GB" altLang="en-GB" sz="1400" dirty="0">
              <a:solidFill>
                <a:srgbClr val="000000"/>
              </a:solidFill>
              <a:latin typeface="Lato" panose="020F0502020204030203" pitchFamily="34" charset="0"/>
            </a:endParaRPr>
          </a:p>
          <a:p>
            <a:pPr lvl="0" algn="just">
              <a:lnSpc>
                <a:spcPct val="90000"/>
              </a:lnSpc>
              <a:buFont typeface="Wingdings" panose="05000000000000000000" pitchFamily="2" charset="2"/>
              <a:buChar char="Ø"/>
            </a:pPr>
            <a:endParaRPr lang="en-GB" altLang="en-GB" sz="1400" dirty="0">
              <a:solidFill>
                <a:srgbClr val="000000"/>
              </a:solidFill>
              <a:latin typeface="Lato" panose="020F0502020204030203" pitchFamily="34" charset="0"/>
            </a:endParaRPr>
          </a:p>
        </p:txBody>
      </p:sp>
    </p:spTree>
    <p:extLst>
      <p:ext uri="{BB962C8B-B14F-4D97-AF65-F5344CB8AC3E}">
        <p14:creationId xmlns:p14="http://schemas.microsoft.com/office/powerpoint/2010/main" val="3652575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484310" y="905523"/>
            <a:ext cx="10018713" cy="4885678"/>
          </a:xfrm>
        </p:spPr>
        <p:txBody>
          <a:bodyPr numCol="1"/>
          <a:lstStyle/>
          <a:p>
            <a:pPr marL="0" indent="0" algn="l">
              <a:buNone/>
            </a:pPr>
            <a:endParaRPr/>
          </a:p>
          <a:p>
            <a:pPr marL="0" indent="0" algn="l">
              <a:buNone/>
            </a:pPr>
            <a:endParaRPr lang="en-GB" altLang="en-GB" sz="1800" b="0" i="0" dirty="0">
              <a:solidFill>
                <a:srgbClr val="0B0C0C"/>
              </a:solidFill>
              <a:effectLst/>
              <a:latin typeface="Times New Roman" panose="02020603050405020304" pitchFamily="18" charset="0"/>
              <a:cs typeface="Times New Roman" panose="02020603050405020304" pitchFamily="18" charset="0"/>
            </a:endParaRPr>
          </a:p>
          <a:p>
            <a:pPr algn="l">
              <a:buFont typeface="Wingdings" panose="05000000000000000000" pitchFamily="2" charset="2"/>
              <a:buChar char="Ø"/>
            </a:pPr>
            <a:r>
              <a:rPr lang="en-GB" altLang="en-GB" sz="1800" b="0" dirty="0">
                <a:solidFill>
                  <a:srgbClr val="0B0C0C"/>
                </a:solidFill>
                <a:latin typeface="Times New Roman" panose="02020603050405020304" pitchFamily="18" charset="0"/>
                <a:cs typeface="Times New Roman" panose="02020603050405020304" pitchFamily="18" charset="0"/>
              </a:rPr>
              <a:t>A Child Arrangements Order (CAO) is a court order that specifies matters such as with whom a child is to live and when. It may alternatively, or also, set out with whom a child is to have contact with and when, and what form that contact should take.</a:t>
            </a:r>
            <a:endParaRPr lang="en-GB" altLang="en-GB" sz="1800" b="1" dirty="0">
              <a:solidFill>
                <a:srgbClr val="0B0C0C"/>
              </a:solidFill>
              <a:latin typeface="Times New Roman" panose="02020603050405020304" pitchFamily="18" charset="0"/>
              <a:cs typeface="Times New Roman" panose="02020603050405020304" pitchFamily="18" charset="0"/>
            </a:endParaRPr>
          </a:p>
          <a:p>
            <a:pPr algn="l">
              <a:buFont typeface="Wingdings" panose="05000000000000000000" pitchFamily="2" charset="2"/>
              <a:buChar char="Ø"/>
            </a:pPr>
            <a:r>
              <a:rPr lang="en-GB" altLang="en-GB" sz="1800" b="0" i="0" dirty="0">
                <a:effectLst/>
                <a:latin typeface="Times New Roman" panose="02020603050405020304" pitchFamily="18" charset="0"/>
                <a:cs typeface="Times New Roman" panose="02020603050405020304" pitchFamily="18" charset="0"/>
              </a:rPr>
              <a:t>An CAO’s were previously known as Residence and Contact Orders. They are now referred to as CAO ‘live with’ and ‘spend time with’ Orders.</a:t>
            </a:r>
            <a:endParaRPr lang="en-GB" altLang="en-GB" sz="1800" b="1" i="0" dirty="0">
              <a:effectLst/>
              <a:latin typeface="Times New Roman" panose="02020603050405020304" pitchFamily="18" charset="0"/>
              <a:cs typeface="Times New Roman" panose="02020603050405020304" pitchFamily="18" charset="0"/>
            </a:endParaRPr>
          </a:p>
          <a:p>
            <a:pPr algn="l">
              <a:buFont typeface="Wingdings"/>
              <a:buChar char="Ø"/>
            </a:pPr>
            <a:r>
              <a:rPr sz="1800" b="0" i="0">
                <a:latin typeface="Times New Roman"/>
              </a:rPr>
              <a:t>If a CAO is not complied with, then there are sanctions that can be taken if there was no “reasonable excuse” not to comply with it.</a:t>
            </a:r>
          </a:p>
          <a:p>
            <a:pPr algn="l">
              <a:buFont typeface="Wingdings"/>
              <a:buChar char="Ø"/>
            </a:pPr>
            <a:r>
              <a:rPr sz="1800" b="0" i="0">
                <a:latin typeface="Times New Roman"/>
              </a:rPr>
              <a:t>A CAO usually last until the child is 16, unless the court is satisfied that the circumstances of the case are exceptional. However, an existing order can be varied or discharged by a court when a child has turned 16. </a:t>
            </a:r>
          </a:p>
          <a:p>
            <a:pPr algn="l">
              <a:buFont typeface="Wingdings"/>
              <a:buChar char="Ø"/>
            </a:pPr>
            <a:r>
              <a:rPr sz="1800" b="0" i="0">
                <a:latin typeface="Times New Roman"/>
              </a:rPr>
              <a:t>If the separated parents move back into the same household, the CAO expires after 6 months of cohabitation.</a:t>
            </a:r>
          </a:p>
          <a:p>
            <a:pPr algn="l">
              <a:buFont typeface="Wingdings"/>
              <a:buChar char="Ø"/>
            </a:pPr>
            <a:endParaRPr sz="1800" b="0" i="0">
              <a:latin typeface="Times New Roman"/>
            </a:endParaRPr>
          </a:p>
          <a:p>
            <a:pPr marL="0" indent="0">
              <a:buNone/>
            </a:pPr>
            <a:endParaRPr lang="en-GB" altLang="en-GB" dirty="0"/>
          </a:p>
        </p:txBody>
      </p:sp>
      <p:sp>
        <p:nvSpPr>
          <p:cNvPr id="4" name="TextBox 3">
            <a:extLst>
              <a:ext uri="{FF2B5EF4-FFF2-40B4-BE49-F238E27FC236}">
                <a16:creationId xmlns:a16="http://schemas.microsoft.com/office/drawing/2014/main" id="{F9909981-53AD-418E-8DDD-8CB7E0D88537}"/>
              </a:ext>
            </a:extLst>
          </p:cNvPr>
          <p:cNvSpPr txBox="1"/>
          <p:nvPr/>
        </p:nvSpPr>
        <p:spPr>
          <a:xfrm>
            <a:off x="1484310" y="924355"/>
            <a:ext cx="7284130" cy="646331"/>
          </a:xfrm>
          <a:prstGeom prst="rect">
            <a:avLst/>
          </a:prstGeom>
          <a:noFill/>
          <a:ln cap="flat">
            <a:noFill/>
          </a:ln>
        </p:spPr>
        <p:txBody>
          <a:bodyPr vert="horz" wrap="square" lIns="91440" tIns="45720" rIns="91440" bIns="45720" numCol="1" anchor="t" anchorCtr="0" compatLnSpc="1">
            <a:spAutoFit/>
          </a:bodyPr>
          <a:lstStyle/>
          <a:p>
            <a:pPr marL="0" marR="0" lvl="0" indent="0" algn="l" defTabSz="457200" rtl="0" hangingPunct="1">
              <a:lnSpc>
                <a:spcPct val="100000"/>
              </a:lnSpc>
              <a:spcBef>
                <a:spcPts val="0"/>
              </a:spcBef>
              <a:spcAft>
                <a:spcPts val="0"/>
              </a:spcAft>
              <a:buNone/>
              <a:tabLst/>
              <a:defRPr sz="1800" b="0" i="0" u="none" strike="noStrike" kern="0" cap="none" spc="0" baseline="0">
                <a:solidFill>
                  <a:srgbClr val="000000"/>
                </a:solidFill>
                <a:uFillTx/>
              </a:defRPr>
            </a:pPr>
            <a:r>
              <a:rPr sz="2400" b="1" u="sng">
                <a:latin typeface="Times New Roman"/>
              </a:rPr>
              <a:t>Child Arrangements Order</a:t>
            </a:r>
          </a:p>
        </p:txBody>
      </p:sp>
    </p:spTree>
    <p:extLst>
      <p:ext uri="{BB962C8B-B14F-4D97-AF65-F5344CB8AC3E}">
        <p14:creationId xmlns:p14="http://schemas.microsoft.com/office/powerpoint/2010/main" val="6383676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274-3A77-4B94-BA71-3462A44CC434}"/>
              </a:ext>
            </a:extLst>
          </p:cNvPr>
          <p:cNvSpPr>
            <a:spLocks noGrp="1"/>
          </p:cNvSpPr>
          <p:nvPr>
            <p:ph type="title"/>
          </p:nvPr>
        </p:nvSpPr>
        <p:spPr>
          <a:xfrm>
            <a:off x="1642369" y="360727"/>
            <a:ext cx="9390139" cy="1057012"/>
          </a:xfrm>
        </p:spPr>
        <p:txBody>
          <a:bodyPr numCol="1">
            <a:noAutofit/>
          </a:bodyPr>
          <a:lstStyle/>
          <a:p>
            <a:pPr algn="l" fontAlgn="base"/>
            <a:br>
              <a:rPr lang="en-GB" altLang="en-GB" sz="1600" b="1" dirty="0">
                <a:solidFill>
                  <a:srgbClr val="000000"/>
                </a:solidFill>
                <a:effectLst/>
                <a:latin typeface="Lato" panose="020F0502020204030203" pitchFamily="34" charset="0"/>
              </a:rPr>
            </a:br>
            <a:br>
              <a:rPr lang="en-GB" altLang="en-GB" sz="1600" b="0" dirty="0">
                <a:solidFill>
                  <a:srgbClr val="000000"/>
                </a:solidFill>
                <a:effectLst/>
                <a:latin typeface="Lato" panose="020F0502020204030203" pitchFamily="34" charset="0"/>
              </a:rPr>
            </a:br>
            <a:r>
              <a:rPr lang="en-GB" altLang="en-GB" sz="3200" b="1" dirty="0">
                <a:solidFill>
                  <a:srgbClr val="000000"/>
                </a:solidFill>
                <a:effectLst/>
                <a:latin typeface="Times New Roman" panose="02020603050405020304" pitchFamily="18" charset="0"/>
                <a:cs typeface="Times New Roman" panose="02020603050405020304" pitchFamily="18" charset="0"/>
              </a:rPr>
              <a:t>Applicant who has an estate, interest or home rights in a dwelling-house – Section 33</a:t>
            </a:r>
            <a:br>
              <a:rPr lang="en-GB" altLang="en-GB" sz="3200" u="sng" dirty="0">
                <a:latin typeface="Times New Roman" panose="02020603050405020304" pitchFamily="18" charset="0"/>
                <a:cs typeface="Times New Roman" panose="02020603050405020304" pitchFamily="18" charset="0"/>
              </a:rPr>
            </a:br>
            <a:endParaRPr lang="en-GB" altLang="en-GB"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AAD8C41-5B9D-43F7-9998-D447C6B2ED6C}"/>
              </a:ext>
            </a:extLst>
          </p:cNvPr>
          <p:cNvSpPr>
            <a:spLocks noGrp="1"/>
          </p:cNvSpPr>
          <p:nvPr>
            <p:ph idx="1"/>
          </p:nvPr>
        </p:nvSpPr>
        <p:spPr>
          <a:xfrm>
            <a:off x="1642369" y="1132514"/>
            <a:ext cx="9860654" cy="5013792"/>
          </a:xfrm>
        </p:spPr>
        <p:txBody>
          <a:bodyPr numCol="1">
            <a:normAutofit/>
          </a:bodyPr>
          <a:lstStyle/>
          <a:p>
            <a:pPr marL="0" lvl="0" indent="0" algn="just">
              <a:lnSpc>
                <a:spcPct val="90000"/>
              </a:lnSpc>
              <a:buNone/>
            </a:pPr>
            <a:endParaRPr lang="en-GB" altLang="en-GB" sz="1800" dirty="0">
              <a:latin typeface="Times New Roman" panose="02020603050405020304" pitchFamily="18" charset="0"/>
              <a:cs typeface="Times New Roman" panose="02020603050405020304" pitchFamily="18" charset="0"/>
            </a:endParaRPr>
          </a:p>
          <a:p>
            <a:pPr marL="0" lvl="0" indent="0" algn="just">
              <a:lnSpc>
                <a:spcPct val="90000"/>
              </a:lnSpc>
              <a:buNone/>
            </a:pPr>
            <a:endParaRPr lang="en-GB" altLang="en-GB" sz="1800" dirty="0">
              <a:latin typeface="Times New Roman" panose="02020603050405020304" pitchFamily="18" charset="0"/>
              <a:cs typeface="Times New Roman" panose="02020603050405020304" pitchFamily="18" charset="0"/>
            </a:endParaRPr>
          </a:p>
          <a:p>
            <a:pPr marL="0" lvl="0" indent="0" algn="just">
              <a:lnSpc>
                <a:spcPct val="90000"/>
              </a:lnSpc>
              <a:buNone/>
            </a:pPr>
            <a:endParaRPr lang="en-GB" altLang="en-GB" sz="1800" dirty="0">
              <a:latin typeface="Times New Roman" panose="02020603050405020304" pitchFamily="18" charset="0"/>
              <a:cs typeface="Times New Roman" panose="02020603050405020304" pitchFamily="18" charset="0"/>
            </a:endParaRPr>
          </a:p>
          <a:p>
            <a:pPr lvl="0" algn="just">
              <a:lnSpc>
                <a:spcPct val="90000"/>
              </a:lnSpc>
              <a:buFont typeface="Wingdings" panose="05000000000000000000" pitchFamily="2" charset="2"/>
              <a:buChar char="Ø"/>
            </a:pPr>
            <a:r>
              <a:rPr lang="en-GB" altLang="en-GB" sz="1800" dirty="0">
                <a:latin typeface="Times New Roman" panose="02020603050405020304" pitchFamily="18" charset="0"/>
                <a:cs typeface="Times New Roman" panose="02020603050405020304" pitchFamily="18" charset="0"/>
              </a:rPr>
              <a:t>I</a:t>
            </a:r>
            <a:r>
              <a:rPr lang="en-GB" altLang="en-GB" sz="1800" b="0" i="0" dirty="0">
                <a:effectLst/>
                <a:latin typeface="Times New Roman" panose="02020603050405020304" pitchFamily="18" charset="0"/>
                <a:cs typeface="Times New Roman" panose="02020603050405020304" pitchFamily="18" charset="0"/>
              </a:rPr>
              <a:t>s the widest in scope of the sections</a:t>
            </a:r>
            <a:endParaRPr lang="en-GB" altLang="en-GB" sz="1800" dirty="0">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altLang="en-GB" sz="1800" b="0" i="0" dirty="0">
                <a:effectLst/>
                <a:latin typeface="Times New Roman" panose="02020603050405020304" pitchFamily="18" charset="0"/>
                <a:cs typeface="Times New Roman" panose="02020603050405020304" pitchFamily="18" charset="0"/>
              </a:rPr>
              <a:t>The applicant is entitled to occupy a property termed ‘a dwelling-house’</a:t>
            </a:r>
          </a:p>
          <a:p>
            <a:pPr algn="l" fontAlgn="base">
              <a:buFont typeface="Wingdings" panose="05000000000000000000" pitchFamily="2" charset="2"/>
              <a:buChar char="Ø"/>
            </a:pPr>
            <a:r>
              <a:rPr lang="en-GB" altLang="en-GB" sz="1800" b="0" i="0" dirty="0">
                <a:effectLst/>
                <a:latin typeface="Times New Roman" panose="02020603050405020304" pitchFamily="18" charset="0"/>
                <a:cs typeface="Times New Roman" panose="02020603050405020304" pitchFamily="18" charset="0"/>
              </a:rPr>
              <a:t>The respondent is ‘associated’</a:t>
            </a:r>
          </a:p>
          <a:p>
            <a:pPr algn="l" fontAlgn="base">
              <a:buFont typeface="Wingdings" panose="05000000000000000000" pitchFamily="2" charset="2"/>
              <a:buChar char="Ø"/>
            </a:pPr>
            <a:r>
              <a:rPr lang="en-GB" altLang="en-GB" sz="1800" b="0" i="0" dirty="0">
                <a:effectLst/>
                <a:latin typeface="Times New Roman" panose="02020603050405020304" pitchFamily="18" charset="0"/>
                <a:cs typeface="Times New Roman" panose="02020603050405020304" pitchFamily="18" charset="0"/>
              </a:rPr>
              <a:t>The house must be, have been, or have been intended to be, the home of the applicant and respondent</a:t>
            </a:r>
          </a:p>
          <a:p>
            <a:pPr algn="just">
              <a:buFont typeface="Wingdings" panose="05000000000000000000" pitchFamily="2" charset="2"/>
              <a:buChar char="Ø"/>
            </a:pPr>
            <a:r>
              <a:rPr lang="en-GB" altLang="en-GB" sz="1800" b="0" i="0" dirty="0">
                <a:effectLst/>
                <a:latin typeface="Times New Roman" panose="02020603050405020304" pitchFamily="18" charset="0"/>
                <a:cs typeface="Times New Roman" panose="02020603050405020304" pitchFamily="18" charset="0"/>
              </a:rPr>
              <a:t>The court must consider the ‘balance of harm test’ in Section 33(7) FLA 1996 before considering the discretionary criteria in Section 33(6) FLA 1996  </a:t>
            </a:r>
            <a:endParaRPr lang="en-GB" altLang="en-GB" dirty="0">
              <a:solidFill>
                <a:srgbClr val="000000"/>
              </a:solidFill>
              <a:latin typeface="Lato" panose="020F0502020204030203" pitchFamily="34" charset="0"/>
            </a:endParaRPr>
          </a:p>
          <a:p>
            <a:pPr marL="0" indent="0" algn="just">
              <a:buNone/>
            </a:pPr>
            <a:endParaRPr lang="en-GB" altLang="en-GB" b="0" i="0" dirty="0">
              <a:solidFill>
                <a:srgbClr val="000000"/>
              </a:solidFill>
              <a:effectLst/>
              <a:latin typeface="Lato" panose="020F0502020204030203" pitchFamily="34" charset="0"/>
            </a:endParaRPr>
          </a:p>
          <a:p>
            <a:pPr marL="0" indent="0" algn="just">
              <a:buNone/>
            </a:pPr>
            <a:endParaRPr lang="en-GB" altLang="en-GB" dirty="0">
              <a:solidFill>
                <a:srgbClr val="000000"/>
              </a:solidFill>
              <a:latin typeface="Lato" panose="020F0502020204030203" pitchFamily="34" charset="0"/>
            </a:endParaRPr>
          </a:p>
          <a:p>
            <a:pPr marL="0" indent="0" algn="just">
              <a:buNone/>
            </a:pPr>
            <a:endParaRPr lang="en-GB" altLang="en-GB" b="0" i="0" dirty="0">
              <a:solidFill>
                <a:srgbClr val="000000"/>
              </a:solidFill>
              <a:effectLst/>
              <a:latin typeface="Lato" panose="020F0502020204030203" pitchFamily="34" charset="0"/>
            </a:endParaRPr>
          </a:p>
          <a:p>
            <a:pPr marL="0" indent="0" algn="just">
              <a:buNone/>
            </a:pPr>
            <a:endParaRPr lang="en-GB" altLang="en-GB" dirty="0"/>
          </a:p>
        </p:txBody>
      </p:sp>
    </p:spTree>
    <p:extLst>
      <p:ext uri="{BB962C8B-B14F-4D97-AF65-F5344CB8AC3E}">
        <p14:creationId xmlns:p14="http://schemas.microsoft.com/office/powerpoint/2010/main" val="41288960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274-3A77-4B94-BA71-3462A44CC434}"/>
              </a:ext>
            </a:extLst>
          </p:cNvPr>
          <p:cNvSpPr>
            <a:spLocks noGrp="1"/>
          </p:cNvSpPr>
          <p:nvPr>
            <p:ph type="title"/>
          </p:nvPr>
        </p:nvSpPr>
        <p:spPr>
          <a:xfrm>
            <a:off x="1583646" y="68510"/>
            <a:ext cx="9390139" cy="1482572"/>
          </a:xfrm>
        </p:spPr>
        <p:txBody>
          <a:bodyPr numCol="1">
            <a:noAutofit/>
          </a:bodyPr>
          <a:lstStyle/>
          <a:p>
            <a:pPr algn="l"/>
            <a:r>
              <a:rPr lang="en-GB" altLang="en-GB" sz="3200" b="1" dirty="0">
                <a:latin typeface="Times New Roman" panose="02020603050405020304" pitchFamily="18" charset="0"/>
                <a:cs typeface="Times New Roman" panose="02020603050405020304" pitchFamily="18" charset="0"/>
              </a:rPr>
              <a:t>Balance of Harm Test and Discretionary Criteria </a:t>
            </a:r>
            <a:br>
              <a:rPr lang="en-GB" altLang="en-GB" sz="3200" u="sng" dirty="0">
                <a:latin typeface="Times New Roman" pitchFamily="18"/>
                <a:cs typeface="Times New Roman" pitchFamily="18"/>
              </a:rPr>
            </a:br>
            <a:endParaRPr lang="en-GB" altLang="en-GB" sz="3200" dirty="0"/>
          </a:p>
        </p:txBody>
      </p:sp>
      <p:sp>
        <p:nvSpPr>
          <p:cNvPr id="3" name="Content Placeholder 2">
            <a:extLst>
              <a:ext uri="{FF2B5EF4-FFF2-40B4-BE49-F238E27FC236}">
                <a16:creationId xmlns:a16="http://schemas.microsoft.com/office/drawing/2014/main" id="{0AAD8C41-5B9D-43F7-9998-D447C6B2ED6C}"/>
              </a:ext>
            </a:extLst>
          </p:cNvPr>
          <p:cNvSpPr>
            <a:spLocks noGrp="1"/>
          </p:cNvSpPr>
          <p:nvPr>
            <p:ph idx="1"/>
          </p:nvPr>
        </p:nvSpPr>
        <p:spPr>
          <a:xfrm>
            <a:off x="1642369" y="1132513"/>
            <a:ext cx="9860654" cy="5327009"/>
          </a:xfrm>
        </p:spPr>
        <p:txBody>
          <a:bodyPr numCol="1">
            <a:normAutofit fontScale="92500" lnSpcReduction="10000"/>
          </a:bodyPr>
          <a:lstStyle/>
          <a:p>
            <a:pPr lvl="0" algn="just">
              <a:lnSpc>
                <a:spcPct val="90000"/>
              </a:lnSpc>
              <a:buFont typeface="Wingdings" panose="05000000000000000000" pitchFamily="2" charset="2"/>
              <a:buChar char="Ø"/>
            </a:pPr>
            <a:endParaRPr lang="en-GB" altLang="en-GB" sz="1400" b="0" i="0" dirty="0">
              <a:solidFill>
                <a:srgbClr val="000000"/>
              </a:solidFill>
              <a:effectLst/>
              <a:latin typeface="Lato" panose="020F0502020204030203" pitchFamily="34" charset="0"/>
            </a:endParaRPr>
          </a:p>
          <a:p>
            <a:pPr marL="0" lvl="0" indent="0" algn="just">
              <a:lnSpc>
                <a:spcPct val="90000"/>
              </a:lnSpc>
              <a:buNone/>
            </a:pPr>
            <a:r>
              <a:rPr lang="en-GB" altLang="en-GB" sz="1700" b="1" dirty="0">
                <a:latin typeface="Times New Roman" panose="02020603050405020304" pitchFamily="18" charset="0"/>
                <a:cs typeface="Times New Roman" panose="02020603050405020304" pitchFamily="18" charset="0"/>
              </a:rPr>
              <a:t>Balance of harm test </a:t>
            </a:r>
          </a:p>
          <a:p>
            <a:pPr marL="0" lvl="0" indent="0" algn="just">
              <a:lnSpc>
                <a:spcPct val="90000"/>
              </a:lnSpc>
              <a:buNone/>
            </a:pPr>
            <a:endParaRPr lang="en-GB" altLang="en-GB" sz="1700" b="1" dirty="0">
              <a:latin typeface="Times New Roman" panose="02020603050405020304" pitchFamily="18" charset="0"/>
              <a:cs typeface="Times New Roman" panose="02020603050405020304" pitchFamily="18" charset="0"/>
            </a:endParaRPr>
          </a:p>
          <a:p>
            <a:pPr lvl="0" algn="just">
              <a:lnSpc>
                <a:spcPct val="90000"/>
              </a:lnSpc>
              <a:buFont typeface="Wingdings" panose="05000000000000000000" pitchFamily="2" charset="2"/>
              <a:buChar char="Ø"/>
            </a:pPr>
            <a:r>
              <a:rPr lang="en-GB" altLang="en-GB" sz="1700" b="0" i="0" dirty="0">
                <a:effectLst/>
                <a:latin typeface="Times New Roman" panose="02020603050405020304" pitchFamily="18" charset="0"/>
                <a:cs typeface="Times New Roman" panose="02020603050405020304" pitchFamily="18" charset="0"/>
              </a:rPr>
              <a:t>If it appears to the court that the applicant or any relevant child is likely to suffer significant harm attributable to the conduct of the respondent if an order is not made, it is mandatory for the court to make an occupation order unless it appears that the respondent or any relevant child is likely to suffer significant harm if the order is made and that harm is as great or greater than the harm likely to be suffered by the applicant. This is known as the balance of harm test.</a:t>
            </a:r>
            <a:endParaRPr lang="en-GB" altLang="en-GB" sz="1700" dirty="0">
              <a:latin typeface="Times New Roman" panose="02020603050405020304" pitchFamily="18" charset="0"/>
              <a:cs typeface="Times New Roman" panose="02020603050405020304" pitchFamily="18" charset="0"/>
            </a:endParaRPr>
          </a:p>
          <a:p>
            <a:pPr marL="0" indent="0" algn="l" fontAlgn="base">
              <a:buNone/>
            </a:pPr>
            <a:endParaRPr lang="en-GB" altLang="en-GB" sz="1700" b="1" dirty="0">
              <a:latin typeface="Times New Roman" panose="02020603050405020304" pitchFamily="18" charset="0"/>
              <a:cs typeface="Times New Roman" panose="02020603050405020304" pitchFamily="18" charset="0"/>
            </a:endParaRPr>
          </a:p>
          <a:p>
            <a:pPr marL="0" indent="0" algn="l" fontAlgn="base">
              <a:buNone/>
            </a:pPr>
            <a:r>
              <a:rPr lang="en-GB" altLang="en-GB" sz="1700" b="1" dirty="0">
                <a:effectLst/>
                <a:latin typeface="Times New Roman" panose="02020603050405020304" pitchFamily="18" charset="0"/>
                <a:cs typeface="Times New Roman" panose="02020603050405020304" pitchFamily="18" charset="0"/>
              </a:rPr>
              <a:t>Discretionary criteria</a:t>
            </a:r>
          </a:p>
          <a:p>
            <a:pPr algn="l" fontAlgn="base">
              <a:buFont typeface="Wingdings" panose="05000000000000000000" pitchFamily="2" charset="2"/>
              <a:buChar char="Ø"/>
            </a:pPr>
            <a:r>
              <a:rPr lang="en-GB" altLang="en-GB" sz="1700" b="0" dirty="0">
                <a:effectLst/>
                <a:latin typeface="Times New Roman" panose="02020603050405020304" pitchFamily="18" charset="0"/>
                <a:cs typeface="Times New Roman" panose="02020603050405020304" pitchFamily="18" charset="0"/>
              </a:rPr>
              <a:t>If the court determines that neither the applicant or the relevant child is likely to suffer significant harm attributable to the conduct of the respondent, it enters the discretionary regime. The criteria to be applied in deciding whether to exercise its powers include:</a:t>
            </a:r>
          </a:p>
          <a:p>
            <a:pPr lvl="1" fontAlgn="base">
              <a:buFont typeface="Wingdings" panose="05000000000000000000" pitchFamily="2" charset="2"/>
              <a:buChar char="Ø"/>
            </a:pPr>
            <a:r>
              <a:rPr lang="en-GB" altLang="en-GB" sz="1700" b="0" i="0" dirty="0">
                <a:effectLst/>
                <a:latin typeface="Times New Roman" panose="02020603050405020304" pitchFamily="18" charset="0"/>
                <a:cs typeface="Times New Roman" panose="02020603050405020304" pitchFamily="18" charset="0"/>
              </a:rPr>
              <a:t>the housing needs and housing resources of each of the parties and of any relevant child</a:t>
            </a:r>
          </a:p>
          <a:p>
            <a:pPr lvl="1" fontAlgn="base">
              <a:buFont typeface="Wingdings" panose="05000000000000000000" pitchFamily="2" charset="2"/>
              <a:buChar char="Ø"/>
            </a:pPr>
            <a:r>
              <a:rPr lang="en-GB" altLang="en-GB" sz="1700" b="0" i="0" dirty="0">
                <a:effectLst/>
                <a:latin typeface="Times New Roman" panose="02020603050405020304" pitchFamily="18" charset="0"/>
                <a:cs typeface="Times New Roman" panose="02020603050405020304" pitchFamily="18" charset="0"/>
              </a:rPr>
              <a:t>the financial resources of each of the parties</a:t>
            </a:r>
          </a:p>
          <a:p>
            <a:pPr lvl="1" fontAlgn="base">
              <a:buFont typeface="Wingdings" panose="05000000000000000000" pitchFamily="2" charset="2"/>
              <a:buChar char="Ø"/>
            </a:pPr>
            <a:r>
              <a:rPr lang="en-GB" altLang="en-GB" sz="1700" b="0" i="0" dirty="0">
                <a:effectLst/>
                <a:latin typeface="Times New Roman" panose="02020603050405020304" pitchFamily="18" charset="0"/>
                <a:cs typeface="Times New Roman" panose="02020603050405020304" pitchFamily="18" charset="0"/>
              </a:rPr>
              <a:t>the likely effect of any order, or decision not to exercise powers, on the health, safety or well-being of the parties and any relevant child</a:t>
            </a:r>
          </a:p>
          <a:p>
            <a:pPr lvl="1" fontAlgn="base">
              <a:buFont typeface="Wingdings" panose="05000000000000000000" pitchFamily="2" charset="2"/>
              <a:buChar char="Ø"/>
            </a:pPr>
            <a:r>
              <a:rPr lang="en-GB" altLang="en-GB" sz="1700" b="0" i="0" dirty="0">
                <a:effectLst/>
                <a:latin typeface="Times New Roman" panose="02020603050405020304" pitchFamily="18" charset="0"/>
                <a:cs typeface="Times New Roman" panose="02020603050405020304" pitchFamily="18" charset="0"/>
              </a:rPr>
              <a:t>the conduct of the parties</a:t>
            </a:r>
          </a:p>
          <a:p>
            <a:pPr algn="just"/>
            <a:endParaRPr lang="en-GB" altLang="en-GB" dirty="0"/>
          </a:p>
        </p:txBody>
      </p:sp>
    </p:spTree>
    <p:extLst>
      <p:ext uri="{BB962C8B-B14F-4D97-AF65-F5344CB8AC3E}">
        <p14:creationId xmlns:p14="http://schemas.microsoft.com/office/powerpoint/2010/main" val="23932197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274-3A77-4B94-BA71-3462A44CC434}"/>
              </a:ext>
            </a:extLst>
          </p:cNvPr>
          <p:cNvSpPr>
            <a:spLocks noGrp="1"/>
          </p:cNvSpPr>
          <p:nvPr>
            <p:ph type="title"/>
          </p:nvPr>
        </p:nvSpPr>
        <p:spPr>
          <a:xfrm>
            <a:off x="1583646" y="68510"/>
            <a:ext cx="9390139" cy="1482572"/>
          </a:xfrm>
        </p:spPr>
        <p:txBody>
          <a:bodyPr numCol="1">
            <a:noAutofit/>
          </a:bodyPr>
          <a:lstStyle/>
          <a:p>
            <a:pPr algn="l"/>
            <a:r>
              <a:rPr lang="en-GB" altLang="en-GB" sz="3600" b="1" dirty="0">
                <a:latin typeface="Times New Roman" pitchFamily="18"/>
                <a:cs typeface="Times New Roman" pitchFamily="18"/>
              </a:rPr>
              <a:t>Orders available under Section 33 FLA 1996</a:t>
            </a:r>
            <a:br>
              <a:rPr lang="en-GB" altLang="en-GB" sz="3200" u="sng" dirty="0">
                <a:latin typeface="Times New Roman" pitchFamily="18"/>
                <a:cs typeface="Times New Roman" pitchFamily="18"/>
              </a:rPr>
            </a:br>
            <a:endParaRPr lang="en-GB" altLang="en-GB" sz="3200" dirty="0"/>
          </a:p>
        </p:txBody>
      </p:sp>
      <p:sp>
        <p:nvSpPr>
          <p:cNvPr id="3" name="Content Placeholder 2">
            <a:extLst>
              <a:ext uri="{FF2B5EF4-FFF2-40B4-BE49-F238E27FC236}">
                <a16:creationId xmlns:a16="http://schemas.microsoft.com/office/drawing/2014/main" id="{0AAD8C41-5B9D-43F7-9998-D447C6B2ED6C}"/>
              </a:ext>
            </a:extLst>
          </p:cNvPr>
          <p:cNvSpPr>
            <a:spLocks noGrp="1"/>
          </p:cNvSpPr>
          <p:nvPr>
            <p:ph idx="1"/>
          </p:nvPr>
        </p:nvSpPr>
        <p:spPr>
          <a:xfrm>
            <a:off x="1642369" y="1132514"/>
            <a:ext cx="9860654" cy="5013792"/>
          </a:xfrm>
        </p:spPr>
        <p:txBody>
          <a:bodyPr numCol="1">
            <a:normAutofit/>
          </a:bodyPr>
          <a:lstStyle/>
          <a:p>
            <a:pPr marL="0" indent="0" algn="l" fontAlgn="base">
              <a:buNone/>
            </a:pPr>
            <a:r>
              <a:rPr lang="en-GB" altLang="en-GB" sz="1800" b="0" dirty="0">
                <a:effectLst/>
                <a:latin typeface="Times New Roman" panose="02020603050405020304" pitchFamily="18" charset="0"/>
                <a:cs typeface="Times New Roman" panose="02020603050405020304" pitchFamily="18" charset="0"/>
              </a:rPr>
              <a:t>The court may make orders that:</a:t>
            </a:r>
          </a:p>
          <a:p>
            <a:pPr marL="0" indent="0" algn="l" fontAlgn="base">
              <a:buNone/>
            </a:pPr>
            <a:endParaRPr lang="en-GB" altLang="en-GB" sz="1800" dirty="0">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altLang="en-GB" sz="1800" b="0" i="0" dirty="0">
                <a:effectLst/>
                <a:latin typeface="Times New Roman" panose="02020603050405020304" pitchFamily="18" charset="0"/>
                <a:cs typeface="Times New Roman" panose="02020603050405020304" pitchFamily="18" charset="0"/>
              </a:rPr>
              <a:t>enforce the applicant’s entitlement to remain in occupation as against the respondent</a:t>
            </a:r>
          </a:p>
          <a:p>
            <a:pPr algn="l" fontAlgn="base">
              <a:buFont typeface="Wingdings" panose="05000000000000000000" pitchFamily="2" charset="2"/>
              <a:buChar char="Ø"/>
            </a:pPr>
            <a:r>
              <a:rPr lang="en-GB" altLang="en-GB" sz="1800" b="0" i="0" dirty="0">
                <a:effectLst/>
                <a:latin typeface="Times New Roman" panose="02020603050405020304" pitchFamily="18" charset="0"/>
                <a:cs typeface="Times New Roman" panose="02020603050405020304" pitchFamily="18" charset="0"/>
              </a:rPr>
              <a:t>require the respondent to permit the applicant to enter and remain in the dwelling-house or part of the dwelling-house</a:t>
            </a:r>
          </a:p>
          <a:p>
            <a:pPr algn="l" fontAlgn="base">
              <a:buFont typeface="Wingdings" panose="05000000000000000000" pitchFamily="2" charset="2"/>
              <a:buChar char="Ø"/>
            </a:pPr>
            <a:r>
              <a:rPr lang="en-GB" altLang="en-GB" sz="1800" b="0" i="0" dirty="0">
                <a:effectLst/>
                <a:latin typeface="Times New Roman" panose="02020603050405020304" pitchFamily="18" charset="0"/>
                <a:cs typeface="Times New Roman" panose="02020603050405020304" pitchFamily="18" charset="0"/>
              </a:rPr>
              <a:t>regulate the occupation of the dwelling-house by either or both parties</a:t>
            </a:r>
          </a:p>
          <a:p>
            <a:pPr algn="l" fontAlgn="base">
              <a:buFont typeface="Wingdings" panose="05000000000000000000" pitchFamily="2" charset="2"/>
              <a:buChar char="Ø"/>
            </a:pPr>
            <a:r>
              <a:rPr lang="en-GB" altLang="en-GB" sz="1800" b="0" i="0" dirty="0">
                <a:effectLst/>
                <a:latin typeface="Times New Roman" panose="02020603050405020304" pitchFamily="18" charset="0"/>
                <a:cs typeface="Times New Roman" panose="02020603050405020304" pitchFamily="18" charset="0"/>
              </a:rPr>
              <a:t>prohibit, suspend or restrict the respondent’s right to occupy the dwelling-house</a:t>
            </a:r>
          </a:p>
          <a:p>
            <a:pPr algn="l" fontAlgn="base">
              <a:buFont typeface="Wingdings" panose="05000000000000000000" pitchFamily="2" charset="2"/>
              <a:buChar char="Ø"/>
            </a:pPr>
            <a:r>
              <a:rPr lang="en-GB" altLang="en-GB" sz="1800" b="0" i="0" dirty="0">
                <a:effectLst/>
                <a:latin typeface="Times New Roman" panose="02020603050405020304" pitchFamily="18" charset="0"/>
                <a:cs typeface="Times New Roman" panose="02020603050405020304" pitchFamily="18" charset="0"/>
              </a:rPr>
              <a:t>restrict or terminate the respondent’s home rights in relation to the dwelling-house</a:t>
            </a:r>
          </a:p>
          <a:p>
            <a:pPr algn="l" fontAlgn="base">
              <a:buFont typeface="Wingdings" panose="05000000000000000000" pitchFamily="2" charset="2"/>
              <a:buChar char="Ø"/>
            </a:pPr>
            <a:r>
              <a:rPr lang="en-GB" altLang="en-GB" sz="1800" b="0" i="0" dirty="0">
                <a:effectLst/>
                <a:latin typeface="Times New Roman" panose="02020603050405020304" pitchFamily="18" charset="0"/>
                <a:cs typeface="Times New Roman" panose="02020603050405020304" pitchFamily="18" charset="0"/>
              </a:rPr>
              <a:t>require the respondent to leave the dwelling-house or part of the dwelling-house</a:t>
            </a:r>
          </a:p>
          <a:p>
            <a:pPr algn="l" fontAlgn="base">
              <a:buFont typeface="Wingdings" panose="05000000000000000000" pitchFamily="2" charset="2"/>
              <a:buChar char="Ø"/>
            </a:pPr>
            <a:r>
              <a:rPr lang="en-GB" altLang="en-GB" sz="1800" b="0" i="0" dirty="0">
                <a:effectLst/>
                <a:latin typeface="Times New Roman" panose="02020603050405020304" pitchFamily="18" charset="0"/>
                <a:cs typeface="Times New Roman" panose="02020603050405020304" pitchFamily="18" charset="0"/>
              </a:rPr>
              <a:t>exclude the respondent from a defined area in which the dwelling-house is included</a:t>
            </a:r>
          </a:p>
          <a:p>
            <a:pPr marL="0" indent="0" algn="just">
              <a:buNone/>
            </a:pPr>
            <a:endParaRPr lang="en-GB" altLang="en-GB" dirty="0"/>
          </a:p>
        </p:txBody>
      </p:sp>
    </p:spTree>
    <p:extLst>
      <p:ext uri="{BB962C8B-B14F-4D97-AF65-F5344CB8AC3E}">
        <p14:creationId xmlns:p14="http://schemas.microsoft.com/office/powerpoint/2010/main" val="20535192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274-3A77-4B94-BA71-3462A44CC434}"/>
              </a:ext>
            </a:extLst>
          </p:cNvPr>
          <p:cNvSpPr>
            <a:spLocks noGrp="1"/>
          </p:cNvSpPr>
          <p:nvPr>
            <p:ph type="title"/>
          </p:nvPr>
        </p:nvSpPr>
        <p:spPr>
          <a:xfrm>
            <a:off x="1583646" y="68510"/>
            <a:ext cx="9390139" cy="1482572"/>
          </a:xfrm>
        </p:spPr>
        <p:txBody>
          <a:bodyPr numCol="1">
            <a:noAutofit/>
          </a:bodyPr>
          <a:lstStyle/>
          <a:p>
            <a:pPr algn="l"/>
            <a:r>
              <a:rPr lang="en-GB" altLang="en-GB" b="1" dirty="0">
                <a:latin typeface="Times New Roman" pitchFamily="18"/>
                <a:cs typeface="Times New Roman" pitchFamily="18"/>
              </a:rPr>
              <a:t>Ancillary Orders (Section 40 FLA 1996)</a:t>
            </a:r>
            <a:br>
              <a:rPr lang="en-GB" altLang="en-GB" sz="3200" u="sng" dirty="0">
                <a:latin typeface="Times New Roman" pitchFamily="18"/>
                <a:cs typeface="Times New Roman" pitchFamily="18"/>
              </a:rPr>
            </a:br>
            <a:endParaRPr lang="en-GB" altLang="en-GB" sz="3200" dirty="0"/>
          </a:p>
        </p:txBody>
      </p:sp>
      <p:sp>
        <p:nvSpPr>
          <p:cNvPr id="3" name="Content Placeholder 2">
            <a:extLst>
              <a:ext uri="{FF2B5EF4-FFF2-40B4-BE49-F238E27FC236}">
                <a16:creationId xmlns:a16="http://schemas.microsoft.com/office/drawing/2014/main" id="{0AAD8C41-5B9D-43F7-9998-D447C6B2ED6C}"/>
              </a:ext>
            </a:extLst>
          </p:cNvPr>
          <p:cNvSpPr>
            <a:spLocks noGrp="1"/>
          </p:cNvSpPr>
          <p:nvPr>
            <p:ph idx="1"/>
          </p:nvPr>
        </p:nvSpPr>
        <p:spPr>
          <a:xfrm>
            <a:off x="1583646" y="847288"/>
            <a:ext cx="9919377" cy="5299018"/>
          </a:xfrm>
        </p:spPr>
        <p:txBody>
          <a:bodyPr numCol="1">
            <a:noAutofit/>
          </a:bodyPr>
          <a:lstStyle/>
          <a:p>
            <a:pPr algn="l" fontAlgn="base">
              <a:buFont typeface="Wingdings" panose="05000000000000000000" pitchFamily="2" charset="2"/>
              <a:buChar char="Ø"/>
            </a:pPr>
            <a:r>
              <a:rPr lang="en-GB" altLang="en-GB" sz="1800" b="0" dirty="0">
                <a:solidFill>
                  <a:srgbClr val="000000"/>
                </a:solidFill>
                <a:effectLst/>
                <a:latin typeface="Times New Roman" panose="02020603050405020304" pitchFamily="18" charset="0"/>
                <a:cs typeface="Times New Roman" panose="02020603050405020304" pitchFamily="18" charset="0"/>
              </a:rPr>
              <a:t>Where an occupation order is made under FLA 1996 s33, s35 or s36</a:t>
            </a:r>
            <a:r>
              <a:rPr lang="en-GB" altLang="en-GB" sz="1800" dirty="0">
                <a:solidFill>
                  <a:srgbClr val="000000"/>
                </a:solidFill>
                <a:latin typeface="Times New Roman" panose="02020603050405020304" pitchFamily="18" charset="0"/>
                <a:cs typeface="Times New Roman" panose="02020603050405020304" pitchFamily="18" charset="0"/>
              </a:rPr>
              <a:t>, </a:t>
            </a:r>
            <a:r>
              <a:rPr lang="en-GB" altLang="en-GB" sz="1800" b="0" dirty="0">
                <a:solidFill>
                  <a:srgbClr val="000000"/>
                </a:solidFill>
                <a:effectLst/>
                <a:latin typeface="Times New Roman" panose="02020603050405020304" pitchFamily="18" charset="0"/>
                <a:cs typeface="Times New Roman" panose="02020603050405020304" pitchFamily="18" charset="0"/>
              </a:rPr>
              <a:t>the court has the power to impose obligations on either party. These obligations include payments towards the rent, mortgage or other outgoings, repair and maintenance. Furthermore, the court can grant either party possession or use of furniture or contents of the dwelling-house and order either party to take reasonable care of furniture.</a:t>
            </a:r>
          </a:p>
          <a:p>
            <a:pPr marL="0" indent="0" algn="l" fontAlgn="base">
              <a:buNone/>
            </a:pPr>
            <a:endParaRPr lang="en-GB" altLang="en-GB" sz="1800" b="0" dirty="0">
              <a:solidFill>
                <a:srgbClr val="000000"/>
              </a:solidFill>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altLang="en-GB" sz="1800" b="0" dirty="0">
                <a:solidFill>
                  <a:srgbClr val="000000"/>
                </a:solidFill>
                <a:effectLst/>
                <a:latin typeface="Times New Roman" panose="02020603050405020304" pitchFamily="18" charset="0"/>
                <a:cs typeface="Times New Roman" panose="02020603050405020304" pitchFamily="18" charset="0"/>
              </a:rPr>
              <a:t>The additional provisions cannot last longer than the occupation order itself.</a:t>
            </a:r>
          </a:p>
          <a:p>
            <a:pPr marL="0" indent="0" algn="l" fontAlgn="base">
              <a:buNone/>
            </a:pPr>
            <a:endParaRPr lang="en-GB" altLang="en-GB" sz="1800" b="0" dirty="0">
              <a:solidFill>
                <a:srgbClr val="000000"/>
              </a:solidFill>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altLang="en-GB" sz="1800" b="0" dirty="0">
                <a:solidFill>
                  <a:srgbClr val="000000"/>
                </a:solidFill>
                <a:effectLst/>
                <a:latin typeface="Times New Roman" panose="02020603050405020304" pitchFamily="18" charset="0"/>
                <a:cs typeface="Times New Roman" panose="02020603050405020304" pitchFamily="18" charset="0"/>
              </a:rPr>
              <a:t>The court shall have regard to all the circumstances of the case including:</a:t>
            </a:r>
          </a:p>
          <a:p>
            <a:pPr lvl="1" fontAlgn="base">
              <a:buFont typeface="Wingdings" panose="05000000000000000000" pitchFamily="2" charset="2"/>
              <a:buChar char="Ø"/>
            </a:pPr>
            <a:r>
              <a:rPr lang="en-GB" altLang="en-GB" sz="1800" b="0" i="0" dirty="0">
                <a:solidFill>
                  <a:srgbClr val="000000"/>
                </a:solidFill>
                <a:effectLst/>
                <a:latin typeface="Times New Roman" panose="02020603050405020304" pitchFamily="18" charset="0"/>
                <a:cs typeface="Times New Roman" panose="02020603050405020304" pitchFamily="18" charset="0"/>
              </a:rPr>
              <a:t>the financial needs and other resources of the parties</a:t>
            </a:r>
          </a:p>
          <a:p>
            <a:pPr lvl="1" fontAlgn="base">
              <a:buFont typeface="Wingdings" panose="05000000000000000000" pitchFamily="2" charset="2"/>
              <a:buChar char="Ø"/>
            </a:pPr>
            <a:r>
              <a:rPr lang="en-GB" altLang="en-GB" sz="1800" b="0" i="0" dirty="0">
                <a:solidFill>
                  <a:srgbClr val="000000"/>
                </a:solidFill>
                <a:effectLst/>
                <a:latin typeface="Times New Roman" panose="02020603050405020304" pitchFamily="18" charset="0"/>
                <a:cs typeface="Times New Roman" panose="02020603050405020304" pitchFamily="18" charset="0"/>
              </a:rPr>
              <a:t>the financial obligations that they have or are likely to have in the foreseeable future, including obligations to each other and to any relevant child</a:t>
            </a:r>
          </a:p>
          <a:p>
            <a:pPr fontAlgn="base">
              <a:buFont typeface="Wingdings" panose="05000000000000000000" pitchFamily="2" charset="2"/>
              <a:buChar char="Ø"/>
            </a:pPr>
            <a:r>
              <a:rPr lang="en-GB" altLang="en-GB" sz="1800" b="0" i="0" dirty="0">
                <a:solidFill>
                  <a:srgbClr val="000000"/>
                </a:solidFill>
                <a:effectLst/>
                <a:latin typeface="Times New Roman" panose="02020603050405020304" pitchFamily="18" charset="0"/>
                <a:cs typeface="Times New Roman" panose="02020603050405020304" pitchFamily="18" charset="0"/>
              </a:rPr>
              <a:t>In </a:t>
            </a:r>
            <a:r>
              <a:rPr lang="en-GB" altLang="en-GB" sz="1800" b="1" i="1" dirty="0" err="1">
                <a:solidFill>
                  <a:srgbClr val="000000"/>
                </a:solidFill>
                <a:effectLst/>
                <a:latin typeface="Times New Roman" panose="02020603050405020304" pitchFamily="18" charset="0"/>
                <a:cs typeface="Times New Roman" panose="02020603050405020304" pitchFamily="18" charset="0"/>
              </a:rPr>
              <a:t>Nwogbe</a:t>
            </a:r>
            <a:r>
              <a:rPr lang="en-GB" altLang="en-GB" sz="1800" b="1" i="1" dirty="0">
                <a:solidFill>
                  <a:srgbClr val="000000"/>
                </a:solidFill>
                <a:effectLst/>
                <a:latin typeface="Times New Roman" panose="02020603050405020304" pitchFamily="18" charset="0"/>
                <a:cs typeface="Times New Roman" panose="02020603050405020304" pitchFamily="18" charset="0"/>
              </a:rPr>
              <a:t> v </a:t>
            </a:r>
            <a:r>
              <a:rPr lang="en-GB" altLang="en-GB" sz="1800" b="1" i="1" dirty="0" err="1">
                <a:solidFill>
                  <a:srgbClr val="000000"/>
                </a:solidFill>
                <a:effectLst/>
                <a:latin typeface="Times New Roman" panose="02020603050405020304" pitchFamily="18" charset="0"/>
                <a:cs typeface="Times New Roman" panose="02020603050405020304" pitchFamily="18" charset="0"/>
              </a:rPr>
              <a:t>Nwogbe</a:t>
            </a:r>
            <a:r>
              <a:rPr lang="en-GB" altLang="en-GB" sz="1800" b="1" i="1" dirty="0">
                <a:solidFill>
                  <a:srgbClr val="000000"/>
                </a:solidFill>
                <a:effectLst/>
                <a:latin typeface="Times New Roman" panose="02020603050405020304" pitchFamily="18" charset="0"/>
                <a:cs typeface="Times New Roman" panose="02020603050405020304" pitchFamily="18" charset="0"/>
              </a:rPr>
              <a:t> [2000],</a:t>
            </a:r>
            <a:r>
              <a:rPr sz="1800" b="0" i="1">
                <a:solidFill>
                  <a:srgbClr val="000000"/>
                </a:solidFill>
                <a:latin typeface="Times New Roman"/>
              </a:rPr>
              <a:t> </a:t>
            </a:r>
            <a:r>
              <a:rPr lang="en-GB" altLang="en-GB" sz="1800" b="0" i="0" dirty="0">
                <a:solidFill>
                  <a:srgbClr val="000000"/>
                </a:solidFill>
                <a:effectLst/>
                <a:latin typeface="Times New Roman" panose="02020603050405020304" pitchFamily="18" charset="0"/>
                <a:cs typeface="Times New Roman" panose="02020603050405020304" pitchFamily="18" charset="0"/>
              </a:rPr>
              <a:t> the Court of Appeal held that an order made under</a:t>
            </a:r>
            <a:r>
              <a:rPr lang="en-GB" altLang="en-GB" sz="1800" b="0" i="0" dirty="0">
                <a:effectLst/>
                <a:latin typeface="Times New Roman" panose="02020603050405020304" pitchFamily="18" charset="0"/>
                <a:cs typeface="Times New Roman" panose="02020603050405020304" pitchFamily="18" charset="0"/>
              </a:rPr>
              <a:t> Section 40 FLA 1996 </a:t>
            </a:r>
            <a:r>
              <a:rPr lang="en-GB" altLang="en-GB" sz="1800" b="0" i="0" dirty="0">
                <a:solidFill>
                  <a:srgbClr val="000000"/>
                </a:solidFill>
                <a:effectLst/>
                <a:latin typeface="Times New Roman" panose="02020603050405020304" pitchFamily="18" charset="0"/>
                <a:cs typeface="Times New Roman" panose="02020603050405020304" pitchFamily="18" charset="0"/>
              </a:rPr>
              <a:t>requiring a man to make payments in respect of rent and other outgoings relating to the property could not be enforced. The man had failed to make the required payments and the woman sought to have him committed to prison for contempt.</a:t>
            </a:r>
            <a:endParaRPr lang="en-GB" altLang="en-GB" sz="18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11411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274-3A77-4B94-BA71-3462A44CC434}"/>
              </a:ext>
            </a:extLst>
          </p:cNvPr>
          <p:cNvSpPr>
            <a:spLocks noGrp="1"/>
          </p:cNvSpPr>
          <p:nvPr>
            <p:ph type="title"/>
          </p:nvPr>
        </p:nvSpPr>
        <p:spPr>
          <a:xfrm>
            <a:off x="1583646" y="68510"/>
            <a:ext cx="9390139" cy="1482572"/>
          </a:xfrm>
        </p:spPr>
        <p:txBody>
          <a:bodyPr numCol="1">
            <a:noAutofit/>
          </a:bodyPr>
          <a:lstStyle/>
          <a:p>
            <a:pPr algn="l"/>
            <a:r>
              <a:rPr lang="en-GB" altLang="en-GB" sz="3600" b="1" dirty="0">
                <a:latin typeface="Times New Roman" pitchFamily="18"/>
                <a:cs typeface="Times New Roman" pitchFamily="18"/>
              </a:rPr>
              <a:t>What are the consequences of breaching an Occupation Order?</a:t>
            </a:r>
            <a:br>
              <a:rPr lang="en-GB" altLang="en-GB" sz="3200" u="sng" dirty="0">
                <a:latin typeface="Times New Roman" pitchFamily="18"/>
                <a:cs typeface="Times New Roman" pitchFamily="18"/>
              </a:rPr>
            </a:br>
            <a:endParaRPr lang="en-GB" altLang="en-GB" sz="3200" dirty="0"/>
          </a:p>
        </p:txBody>
      </p:sp>
      <p:sp>
        <p:nvSpPr>
          <p:cNvPr id="3" name="Content Placeholder 2">
            <a:extLst>
              <a:ext uri="{FF2B5EF4-FFF2-40B4-BE49-F238E27FC236}">
                <a16:creationId xmlns:a16="http://schemas.microsoft.com/office/drawing/2014/main" id="{0AAD8C41-5B9D-43F7-9998-D447C6B2ED6C}"/>
              </a:ext>
            </a:extLst>
          </p:cNvPr>
          <p:cNvSpPr>
            <a:spLocks noGrp="1"/>
          </p:cNvSpPr>
          <p:nvPr>
            <p:ph idx="1"/>
          </p:nvPr>
        </p:nvSpPr>
        <p:spPr>
          <a:xfrm>
            <a:off x="1642369" y="1132514"/>
            <a:ext cx="9860654" cy="5013792"/>
          </a:xfrm>
        </p:spPr>
        <p:txBody>
          <a:bodyPr numCol="1">
            <a:normAutofit lnSpcReduction="10000"/>
          </a:bodyPr>
          <a:lstStyle/>
          <a:p>
            <a:pPr algn="l" fontAlgn="base">
              <a:buFont typeface="Wingdings" panose="05000000000000000000" pitchFamily="2" charset="2"/>
              <a:buChar char="Ø"/>
            </a:pPr>
            <a:endParaRPr lang="en-GB" altLang="en-GB" sz="1600" dirty="0">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altLang="en-GB" sz="1600" dirty="0">
                <a:latin typeface="Times New Roman" panose="02020603050405020304" pitchFamily="18" charset="0"/>
                <a:cs typeface="Times New Roman" panose="02020603050405020304" pitchFamily="18" charset="0"/>
              </a:rPr>
              <a:t>T</a:t>
            </a:r>
            <a:r>
              <a:rPr lang="en-GB" altLang="en-GB" sz="1600" b="0" i="0" dirty="0">
                <a:effectLst/>
                <a:latin typeface="Times New Roman" panose="02020603050405020304" pitchFamily="18" charset="0"/>
                <a:cs typeface="Times New Roman" panose="02020603050405020304" pitchFamily="18" charset="0"/>
              </a:rPr>
              <a:t>he process for enforcing the order varies depending on whether a </a:t>
            </a:r>
            <a:r>
              <a:rPr lang="en-GB" altLang="en-GB" sz="1600" b="1" i="0" dirty="0">
                <a:effectLst/>
                <a:latin typeface="Times New Roman" panose="02020603050405020304" pitchFamily="18" charset="0"/>
                <a:cs typeface="Times New Roman" panose="02020603050405020304" pitchFamily="18" charset="0"/>
              </a:rPr>
              <a:t>power of arrest</a:t>
            </a:r>
            <a:r>
              <a:rPr lang="en-GB" altLang="en-GB" sz="1600" b="0" i="0" dirty="0">
                <a:effectLst/>
                <a:latin typeface="Times New Roman" panose="02020603050405020304" pitchFamily="18" charset="0"/>
                <a:cs typeface="Times New Roman" panose="02020603050405020304" pitchFamily="18" charset="0"/>
              </a:rPr>
              <a:t> is attached to the order.   A power of arrest allows police officers to arrest the respondent if the occupation order is  breached.  Powers of arrest can be attached to occupation orders if the court is satisfied that your abuser has used or threatened violence against you.</a:t>
            </a:r>
          </a:p>
          <a:p>
            <a:pPr marL="0" indent="0" algn="l" fontAlgn="base">
              <a:buNone/>
            </a:pPr>
            <a:endParaRPr lang="en-GB" altLang="en-GB" sz="1600" b="0" i="0" dirty="0">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altLang="en-GB" sz="1600" b="0" i="0" dirty="0">
                <a:effectLst/>
                <a:latin typeface="Times New Roman" panose="02020603050405020304" pitchFamily="18" charset="0"/>
                <a:cs typeface="Times New Roman" panose="02020603050405020304" pitchFamily="18" charset="0"/>
              </a:rPr>
              <a:t>If your abuser breaches any part of your occupation order and there is a power of arrest attached to it, you can report the breach directly to the police. The police can arrest him and take him to the court that made the order to be punished. The court may hear evidence about the breach and deal with the respondent immediately, or the court may adjourn the hearing to another day.</a:t>
            </a:r>
          </a:p>
          <a:p>
            <a:pPr marL="0" indent="0" algn="l" fontAlgn="base">
              <a:buNone/>
            </a:pPr>
            <a:endParaRPr lang="en-GB" altLang="en-GB" sz="1600" b="0" i="0" dirty="0">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altLang="en-GB" sz="1600" b="0" i="0" dirty="0">
                <a:effectLst/>
                <a:latin typeface="Times New Roman" panose="02020603050405020304" pitchFamily="18" charset="0"/>
                <a:cs typeface="Times New Roman" panose="02020603050405020304" pitchFamily="18" charset="0"/>
              </a:rPr>
              <a:t>If your occupation order does not have a power of arrest attached, you can still apply to the court that made the order to have your abuser arrested and / or punished, if he has breached any part of the order. A respondent who is found by the court to have breached the order may be committed to prison, fined or be given a suspended sentence of imprisonment.</a:t>
            </a:r>
          </a:p>
          <a:p>
            <a:pPr marL="0" indent="0" algn="l" fontAlgn="base">
              <a:buNone/>
            </a:pPr>
            <a:endParaRPr lang="en-GB" altLang="en-GB" sz="1600" b="0" i="0" dirty="0">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altLang="en-GB" sz="1600" b="0" i="0" dirty="0">
                <a:effectLst/>
                <a:latin typeface="Times New Roman" panose="02020603050405020304" pitchFamily="18" charset="0"/>
                <a:cs typeface="Times New Roman" panose="02020603050405020304" pitchFamily="18" charset="0"/>
              </a:rPr>
              <a:t>The procedure in relation to applications and proceedings for committal for contempt of court is governed by Family Procedure Rules 2010 part 37 and the accompanying practice </a:t>
            </a:r>
            <a:r>
              <a:rPr lang="en-GB" altLang="en-GB" sz="1600" dirty="0">
                <a:latin typeface="Times New Roman" panose="02020603050405020304" pitchFamily="18" charset="0"/>
                <a:cs typeface="Times New Roman" panose="02020603050405020304" pitchFamily="18" charset="0"/>
              </a:rPr>
              <a:t>direction 37A. </a:t>
            </a:r>
            <a:endParaRPr lang="en-GB" altLang="en-GB" sz="1600" dirty="0"/>
          </a:p>
        </p:txBody>
      </p:sp>
    </p:spTree>
    <p:extLst>
      <p:ext uri="{BB962C8B-B14F-4D97-AF65-F5344CB8AC3E}">
        <p14:creationId xmlns:p14="http://schemas.microsoft.com/office/powerpoint/2010/main" val="40739995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1DA6C-CF8A-45C6-BBC5-58034B5256FF}"/>
              </a:ext>
            </a:extLst>
          </p:cNvPr>
          <p:cNvSpPr>
            <a:spLocks noGrp="1"/>
          </p:cNvSpPr>
          <p:nvPr>
            <p:ph type="title"/>
          </p:nvPr>
        </p:nvSpPr>
        <p:spPr>
          <a:xfrm>
            <a:off x="1521340" y="251534"/>
            <a:ext cx="8866356" cy="975064"/>
          </a:xfrm>
        </p:spPr>
        <p:txBody>
          <a:bodyPr numCol="1">
            <a:normAutofit fontScale="90000"/>
          </a:bodyPr>
          <a:lstStyle/>
          <a:p>
            <a:pPr algn="l"/>
            <a:r>
              <a:rPr lang="en-GB" altLang="en-GB" sz="3600" b="1" dirty="0">
                <a:latin typeface="Times New Roman" pitchFamily="18"/>
                <a:cs typeface="Times New Roman" pitchFamily="18"/>
              </a:rPr>
              <a:t>Application process</a:t>
            </a:r>
            <a:br>
              <a:rPr lang="en-GB" altLang="en-GB" sz="3600" b="1" dirty="0">
                <a:latin typeface="Times New Roman" pitchFamily="18"/>
                <a:cs typeface="Times New Roman" pitchFamily="18"/>
              </a:rPr>
            </a:br>
            <a:endParaRPr lang="en-GB" altLang="en-GB" sz="3600" b="1" dirty="0"/>
          </a:p>
        </p:txBody>
      </p:sp>
      <p:sp>
        <p:nvSpPr>
          <p:cNvPr id="3" name="Content Placeholder 2">
            <a:extLst>
              <a:ext uri="{FF2B5EF4-FFF2-40B4-BE49-F238E27FC236}">
                <a16:creationId xmlns:a16="http://schemas.microsoft.com/office/drawing/2014/main" id="{A9A4F501-5C89-43EB-A9F5-7F1B4520D6D2}"/>
              </a:ext>
            </a:extLst>
          </p:cNvPr>
          <p:cNvSpPr>
            <a:spLocks noGrp="1"/>
          </p:cNvSpPr>
          <p:nvPr>
            <p:ph idx="1"/>
          </p:nvPr>
        </p:nvSpPr>
        <p:spPr>
          <a:xfrm>
            <a:off x="1695635" y="1082180"/>
            <a:ext cx="9623394" cy="5704514"/>
          </a:xfrm>
        </p:spPr>
        <p:txBody>
          <a:bodyPr numCol="1">
            <a:normAutofit/>
          </a:bodyPr>
          <a:lstStyle/>
          <a:p>
            <a:pPr algn="just">
              <a:lnSpc>
                <a:spcPct val="90000"/>
              </a:lnSpc>
              <a:buFont typeface="Wingdings" panose="05000000000000000000" pitchFamily="2" charset="2"/>
              <a:buChar char="Ø"/>
            </a:pPr>
            <a:r>
              <a:rPr lang="en-GB" altLang="en-GB" sz="1800" b="0" i="0" dirty="0">
                <a:effectLst/>
                <a:latin typeface="Times New Roman" panose="02020603050405020304" pitchFamily="18" charset="0"/>
                <a:cs typeface="Times New Roman" panose="02020603050405020304" pitchFamily="18" charset="0"/>
              </a:rPr>
              <a:t>Check if the </a:t>
            </a:r>
            <a:r>
              <a:rPr lang="en-GB" altLang="en-GB" sz="1800" dirty="0">
                <a:latin typeface="Times New Roman" panose="02020603050405020304" pitchFamily="18" charset="0"/>
                <a:cs typeface="Times New Roman" panose="02020603050405020304" pitchFamily="18" charset="0"/>
              </a:rPr>
              <a:t>applicant is</a:t>
            </a:r>
            <a:r>
              <a:rPr lang="en-GB" altLang="en-GB" sz="1800" b="0" i="0" dirty="0">
                <a:effectLst/>
                <a:latin typeface="Times New Roman" panose="02020603050405020304" pitchFamily="18" charset="0"/>
                <a:cs typeface="Times New Roman" panose="02020603050405020304" pitchFamily="18" charset="0"/>
              </a:rPr>
              <a:t> eligible to apply for an occupation order.</a:t>
            </a:r>
          </a:p>
          <a:p>
            <a:pPr algn="just">
              <a:lnSpc>
                <a:spcPct val="90000"/>
              </a:lnSpc>
              <a:buFont typeface="Wingdings" panose="05000000000000000000" pitchFamily="2" charset="2"/>
              <a:buChar char="Ø"/>
            </a:pPr>
            <a:r>
              <a:rPr lang="en-GB" altLang="en-GB" sz="1800" dirty="0">
                <a:latin typeface="Times New Roman" pitchFamily="18"/>
                <a:cs typeface="Times New Roman" pitchFamily="18"/>
              </a:rPr>
              <a:t>The application form </a:t>
            </a:r>
            <a:r>
              <a:rPr lang="en-GB" altLang="en-GB" sz="1800" b="1" dirty="0">
                <a:latin typeface="Times New Roman" pitchFamily="18"/>
                <a:cs typeface="Times New Roman" pitchFamily="18"/>
              </a:rPr>
              <a:t>FL401 </a:t>
            </a:r>
            <a:r>
              <a:rPr lang="en-GB" altLang="en-GB" sz="1800" dirty="0">
                <a:latin typeface="Times New Roman" pitchFamily="18"/>
                <a:cs typeface="Times New Roman" pitchFamily="18"/>
              </a:rPr>
              <a:t>should accompany a comprehensive statement explaining why there is a genuine need for an occupation order. The court will consider the evidence provided by the applicant and will decide whether an order is necessary.</a:t>
            </a:r>
          </a:p>
          <a:p>
            <a:pPr marL="0" indent="0" algn="just">
              <a:lnSpc>
                <a:spcPct val="90000"/>
              </a:lnSpc>
              <a:buNone/>
            </a:pPr>
            <a:r>
              <a:rPr lang="en-GB" altLang="en-GB" sz="1800" dirty="0">
                <a:latin typeface="Times New Roman" pitchFamily="18"/>
                <a:cs typeface="Times New Roman" pitchFamily="18"/>
              </a:rPr>
              <a:t> </a:t>
            </a:r>
          </a:p>
          <a:p>
            <a:pPr algn="just">
              <a:lnSpc>
                <a:spcPct val="90000"/>
              </a:lnSpc>
              <a:buFont typeface="Wingdings" panose="05000000000000000000" pitchFamily="2" charset="2"/>
              <a:buChar char="Ø"/>
            </a:pPr>
            <a:r>
              <a:rPr lang="en-GB" altLang="en-GB" sz="1800" dirty="0">
                <a:latin typeface="Times New Roman" pitchFamily="18"/>
                <a:cs typeface="Times New Roman" pitchFamily="18"/>
              </a:rPr>
              <a:t>There is no Court fee for occupation order applications. </a:t>
            </a:r>
          </a:p>
          <a:p>
            <a:pPr marL="0" indent="0" algn="just">
              <a:lnSpc>
                <a:spcPct val="90000"/>
              </a:lnSpc>
              <a:buNone/>
            </a:pPr>
            <a:endParaRPr lang="en-GB" altLang="en-GB" sz="1800" dirty="0">
              <a:latin typeface="Times New Roman" pitchFamily="18"/>
              <a:cs typeface="Times New Roman" pitchFamily="18"/>
            </a:endParaRPr>
          </a:p>
          <a:p>
            <a:pPr algn="just">
              <a:lnSpc>
                <a:spcPct val="90000"/>
              </a:lnSpc>
              <a:buFont typeface="Wingdings" panose="05000000000000000000" pitchFamily="2" charset="2"/>
              <a:buChar char="Ø"/>
            </a:pPr>
            <a:r>
              <a:rPr lang="en-GB" altLang="en-GB" sz="1800" dirty="0">
                <a:latin typeface="Times New Roman" pitchFamily="18"/>
                <a:cs typeface="Times New Roman" pitchFamily="18"/>
              </a:rPr>
              <a:t>An application can be made with or without notice. FLA 1996 s45 is to be considered if a without notice application is to be made. </a:t>
            </a:r>
          </a:p>
          <a:p>
            <a:pPr marL="0" indent="0" algn="just">
              <a:lnSpc>
                <a:spcPct val="90000"/>
              </a:lnSpc>
              <a:buNone/>
            </a:pPr>
            <a:endParaRPr lang="en-GB" altLang="en-GB" sz="1800" dirty="0">
              <a:latin typeface="Times New Roman" pitchFamily="18"/>
              <a:cs typeface="Times New Roman" pitchFamily="18"/>
            </a:endParaRPr>
          </a:p>
          <a:p>
            <a:pPr algn="just">
              <a:lnSpc>
                <a:spcPct val="90000"/>
              </a:lnSpc>
              <a:buFont typeface="Wingdings" panose="05000000000000000000" pitchFamily="2" charset="2"/>
              <a:buChar char="Ø"/>
            </a:pPr>
            <a:r>
              <a:rPr lang="en-GB" altLang="en-GB" sz="1800" dirty="0">
                <a:latin typeface="Times New Roman" pitchFamily="18"/>
                <a:cs typeface="Times New Roman" pitchFamily="18"/>
              </a:rPr>
              <a:t>A draft order should be lodged when the application is issued.</a:t>
            </a:r>
          </a:p>
          <a:p>
            <a:pPr marL="0" indent="0" algn="just">
              <a:lnSpc>
                <a:spcPct val="90000"/>
              </a:lnSpc>
              <a:buNone/>
            </a:pPr>
            <a:endParaRPr lang="en-GB" altLang="en-GB" sz="1800" dirty="0">
              <a:latin typeface="Times New Roman" pitchFamily="18"/>
              <a:cs typeface="Times New Roman" pitchFamily="18"/>
            </a:endParaRPr>
          </a:p>
          <a:p>
            <a:pPr algn="just">
              <a:buFont typeface="Wingdings" panose="05000000000000000000" pitchFamily="2" charset="2"/>
              <a:buChar char="Ø"/>
            </a:pPr>
            <a:r>
              <a:rPr lang="en-GB" altLang="en-GB" sz="1800" b="0" i="0" dirty="0">
                <a:effectLst/>
                <a:latin typeface="Times New Roman" panose="02020603050405020304" pitchFamily="18" charset="0"/>
                <a:cs typeface="Times New Roman" panose="02020603050405020304" pitchFamily="18" charset="0"/>
              </a:rPr>
              <a:t>Download and fill in </a:t>
            </a:r>
            <a:r>
              <a:rPr lang="en-GB" altLang="en-GB" sz="1800" b="1" i="0" dirty="0">
                <a:effectLst/>
                <a:latin typeface="Times New Roman" panose="02020603050405020304" pitchFamily="18" charset="0"/>
                <a:cs typeface="Times New Roman" panose="02020603050405020304" pitchFamily="18" charset="0"/>
              </a:rPr>
              <a:t>form C8 </a:t>
            </a:r>
            <a:r>
              <a:rPr lang="en-GB" altLang="en-GB" sz="1800" b="0" i="0" dirty="0">
                <a:effectLst/>
                <a:latin typeface="Times New Roman" panose="02020603050405020304" pitchFamily="18" charset="0"/>
                <a:cs typeface="Times New Roman" panose="02020603050405020304" pitchFamily="18" charset="0"/>
              </a:rPr>
              <a:t>if the applicant wants to keep their address private.</a:t>
            </a:r>
          </a:p>
          <a:p>
            <a:pPr marL="0" indent="0" algn="just">
              <a:buNone/>
            </a:pPr>
            <a:endParaRPr lang="en-GB" altLang="en-GB" sz="1800" b="0" i="0" dirty="0">
              <a:effectLst/>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altLang="en-GB" sz="1800" b="0" i="0" dirty="0">
                <a:effectLst/>
                <a:latin typeface="Times New Roman" panose="02020603050405020304" pitchFamily="18" charset="0"/>
                <a:cs typeface="Times New Roman" panose="02020603050405020304" pitchFamily="18" charset="0"/>
              </a:rPr>
              <a:t>Email or send all the documents to the applicant’s local court that deals with domestic abuse cases.</a:t>
            </a:r>
          </a:p>
          <a:p>
            <a:pPr marL="0" indent="0" algn="just">
              <a:lnSpc>
                <a:spcPct val="90000"/>
              </a:lnSpc>
              <a:buNone/>
            </a:pPr>
            <a:endParaRPr lang="en-GB" altLang="en-GB" sz="1800" dirty="0">
              <a:latin typeface="Times New Roman" pitchFamily="18"/>
              <a:cs typeface="Times New Roman" pitchFamily="18"/>
            </a:endParaRPr>
          </a:p>
        </p:txBody>
      </p:sp>
    </p:spTree>
    <p:extLst>
      <p:ext uri="{BB962C8B-B14F-4D97-AF65-F5344CB8AC3E}">
        <p14:creationId xmlns:p14="http://schemas.microsoft.com/office/powerpoint/2010/main" val="15892922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4108FA-686C-46B7-92F1-D6B6144C1723}"/>
              </a:ext>
            </a:extLst>
          </p:cNvPr>
          <p:cNvSpPr>
            <a:spLocks noGrp="1"/>
          </p:cNvSpPr>
          <p:nvPr>
            <p:ph idx="1"/>
          </p:nvPr>
        </p:nvSpPr>
        <p:spPr>
          <a:xfrm>
            <a:off x="1555331" y="1890944"/>
            <a:ext cx="10018713" cy="3293616"/>
          </a:xfrm>
        </p:spPr>
        <p:txBody>
          <a:bodyPr numCol="1">
            <a:normAutofit lnSpcReduction="10000"/>
          </a:bodyPr>
          <a:lstStyle/>
          <a:p>
            <a:pPr algn="just" fontAlgn="base">
              <a:buFont typeface="Wingdings" panose="05000000000000000000" pitchFamily="2" charset="2"/>
              <a:buChar char="Ø"/>
            </a:pPr>
            <a:r>
              <a:rPr lang="en-GB" altLang="en-GB" sz="2400" dirty="0">
                <a:solidFill>
                  <a:srgbClr val="0B0C0C"/>
                </a:solidFill>
                <a:latin typeface="Times New Roman" panose="02020603050405020304" pitchFamily="18" charset="0"/>
                <a:cs typeface="Times New Roman" panose="02020603050405020304" pitchFamily="18" charset="0"/>
              </a:rPr>
              <a:t>The applicant</a:t>
            </a:r>
            <a:r>
              <a:rPr lang="en-GB" altLang="en-GB" sz="2400" b="0" i="0" dirty="0">
                <a:solidFill>
                  <a:srgbClr val="0B0C0C"/>
                </a:solidFill>
                <a:effectLst/>
                <a:latin typeface="Times New Roman" panose="02020603050405020304" pitchFamily="18" charset="0"/>
                <a:cs typeface="Times New Roman" panose="02020603050405020304" pitchFamily="18" charset="0"/>
              </a:rPr>
              <a:t> must arrange for a copy of their application and witness statement to be ‘served’ on the respondent. </a:t>
            </a:r>
          </a:p>
          <a:p>
            <a:pPr marL="0" indent="0" algn="just" fontAlgn="base">
              <a:buNone/>
            </a:pPr>
            <a:endParaRPr lang="en-GB" altLang="en-GB" sz="2400" b="0" i="0" dirty="0">
              <a:solidFill>
                <a:srgbClr val="0B0C0C"/>
              </a:solidFill>
              <a:effectLst/>
              <a:latin typeface="Times New Roman" panose="02020603050405020304" pitchFamily="18" charset="0"/>
              <a:cs typeface="Times New Roman" panose="02020603050405020304" pitchFamily="18" charset="0"/>
            </a:endParaRPr>
          </a:p>
          <a:p>
            <a:pPr algn="just" fontAlgn="base">
              <a:buFont typeface="Wingdings" panose="05000000000000000000" pitchFamily="2" charset="2"/>
              <a:buChar char="Ø"/>
            </a:pPr>
            <a:r>
              <a:rPr lang="en-GB" altLang="en-GB" sz="2400" dirty="0">
                <a:solidFill>
                  <a:srgbClr val="0B0C0C"/>
                </a:solidFill>
                <a:latin typeface="Times New Roman" panose="02020603050405020304" pitchFamily="18" charset="0"/>
                <a:cs typeface="Times New Roman" panose="02020603050405020304" pitchFamily="18" charset="0"/>
              </a:rPr>
              <a:t>The applicant’s</a:t>
            </a:r>
            <a:r>
              <a:rPr lang="en-GB" altLang="en-GB" sz="2400" b="0" i="0" dirty="0">
                <a:solidFill>
                  <a:srgbClr val="0B0C0C"/>
                </a:solidFill>
                <a:effectLst/>
                <a:latin typeface="Times New Roman" panose="02020603050405020304" pitchFamily="18" charset="0"/>
                <a:cs typeface="Times New Roman" panose="02020603050405020304" pitchFamily="18" charset="0"/>
              </a:rPr>
              <a:t> solicitor will arrange a process server or if the applicant is acting in person they can ask the court to serve the documents.</a:t>
            </a:r>
          </a:p>
          <a:p>
            <a:pPr marL="0" indent="0" algn="just" fontAlgn="base">
              <a:buNone/>
            </a:pPr>
            <a:endParaRPr lang="en-GB" altLang="en-GB" sz="2400" b="0" i="0" dirty="0">
              <a:solidFill>
                <a:srgbClr val="0B0C0C"/>
              </a:solidFill>
              <a:effectLst/>
              <a:latin typeface="Times New Roman" panose="02020603050405020304" pitchFamily="18" charset="0"/>
              <a:cs typeface="Times New Roman" panose="02020603050405020304" pitchFamily="18" charset="0"/>
            </a:endParaRPr>
          </a:p>
          <a:p>
            <a:pPr algn="just" fontAlgn="base">
              <a:buFont typeface="Wingdings" panose="05000000000000000000" pitchFamily="2" charset="2"/>
              <a:buChar char="Ø"/>
            </a:pPr>
            <a:r>
              <a:rPr lang="en-GB" altLang="en-GB" sz="2400" dirty="0">
                <a:solidFill>
                  <a:srgbClr val="0B0C0C"/>
                </a:solidFill>
                <a:latin typeface="Times New Roman" panose="02020603050405020304" pitchFamily="18" charset="0"/>
                <a:cs typeface="Times New Roman" panose="02020603050405020304" pitchFamily="18" charset="0"/>
              </a:rPr>
              <a:t>The applicant should</a:t>
            </a:r>
            <a:r>
              <a:rPr lang="en-GB" altLang="en-GB" sz="2400" b="0" i="0" dirty="0">
                <a:solidFill>
                  <a:srgbClr val="0B0C0C"/>
                </a:solidFill>
                <a:effectLst/>
                <a:latin typeface="Times New Roman" panose="02020603050405020304" pitchFamily="18" charset="0"/>
                <a:cs typeface="Times New Roman" panose="02020603050405020304" pitchFamily="18" charset="0"/>
              </a:rPr>
              <a:t> not serve the documents </a:t>
            </a:r>
            <a:r>
              <a:rPr lang="en-GB" altLang="en-GB" sz="2400" dirty="0">
                <a:solidFill>
                  <a:srgbClr val="0B0C0C"/>
                </a:solidFill>
                <a:latin typeface="Times New Roman" panose="02020603050405020304" pitchFamily="18" charset="0"/>
                <a:cs typeface="Times New Roman" panose="02020603050405020304" pitchFamily="18" charset="0"/>
              </a:rPr>
              <a:t>them</a:t>
            </a:r>
            <a:r>
              <a:rPr lang="en-GB" altLang="en-GB" sz="2400" b="0" i="0" dirty="0">
                <a:solidFill>
                  <a:srgbClr val="0B0C0C"/>
                </a:solidFill>
                <a:effectLst/>
                <a:latin typeface="Times New Roman" panose="02020603050405020304" pitchFamily="18" charset="0"/>
                <a:cs typeface="Times New Roman" panose="02020603050405020304" pitchFamily="18" charset="0"/>
              </a:rPr>
              <a:t>selves.</a:t>
            </a:r>
          </a:p>
          <a:p>
            <a:pPr marL="0" indent="0" algn="just">
              <a:buNone/>
            </a:pPr>
            <a:endParaRPr lang="en-GB" altLang="en-GB" dirty="0"/>
          </a:p>
        </p:txBody>
      </p:sp>
      <p:sp>
        <p:nvSpPr>
          <p:cNvPr id="4" name="TextBox 3">
            <a:extLst>
              <a:ext uri="{FF2B5EF4-FFF2-40B4-BE49-F238E27FC236}">
                <a16:creationId xmlns:a16="http://schemas.microsoft.com/office/drawing/2014/main" id="{B0F5BF00-05B7-4DF7-9EB9-CB8867A5E6C6}"/>
              </a:ext>
            </a:extLst>
          </p:cNvPr>
          <p:cNvSpPr txBox="1"/>
          <p:nvPr/>
        </p:nvSpPr>
        <p:spPr>
          <a:xfrm>
            <a:off x="1403059" y="402563"/>
            <a:ext cx="6094602" cy="1200329"/>
          </a:xfrm>
          <a:prstGeom prst="rect">
            <a:avLst/>
          </a:prstGeom>
          <a:noFill/>
        </p:spPr>
        <p:txBody>
          <a:bodyPr wrap="square" numCol="1">
            <a:spAutoFit/>
          </a:bodyPr>
          <a:lstStyle/>
          <a:p>
            <a:r>
              <a:rPr lang="en-GB" altLang="en-GB" sz="3600" b="1" dirty="0">
                <a:latin typeface="Times New Roman" pitchFamily="18"/>
                <a:cs typeface="Times New Roman" pitchFamily="18"/>
              </a:rPr>
              <a:t>Service of application and supporting documents </a:t>
            </a:r>
            <a:endParaRPr lang="en-GB" altLang="en-GB" sz="3600" dirty="0"/>
          </a:p>
        </p:txBody>
      </p:sp>
    </p:spTree>
    <p:extLst>
      <p:ext uri="{BB962C8B-B14F-4D97-AF65-F5344CB8AC3E}">
        <p14:creationId xmlns:p14="http://schemas.microsoft.com/office/powerpoint/2010/main" val="9305754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13BCFB-6508-4C15-BFF3-EBF8D47BCED0}"/>
              </a:ext>
            </a:extLst>
          </p:cNvPr>
          <p:cNvSpPr>
            <a:spLocks noGrp="1"/>
          </p:cNvSpPr>
          <p:nvPr>
            <p:ph idx="1"/>
          </p:nvPr>
        </p:nvSpPr>
        <p:spPr>
          <a:xfrm>
            <a:off x="1484310" y="905523"/>
            <a:ext cx="10018713" cy="4885678"/>
          </a:xfrm>
        </p:spPr>
        <p:txBody>
          <a:bodyPr numCol="1"/>
          <a:lstStyle/>
          <a:p>
            <a:pPr marL="0" indent="0" algn="l">
              <a:buNone/>
            </a:pPr>
            <a:r>
              <a:rPr lang="en-GB" altLang="en-GB" sz="1800" b="0" i="0" dirty="0">
                <a:solidFill>
                  <a:srgbClr val="333333"/>
                </a:solidFill>
                <a:effectLst/>
                <a:latin typeface="Times New Roman" panose="02020603050405020304" pitchFamily="18" charset="0"/>
                <a:cs typeface="Times New Roman" panose="02020603050405020304" pitchFamily="18" charset="0"/>
              </a:rPr>
              <a:t>At the court's discretion, occupation orders can last:</a:t>
            </a:r>
          </a:p>
          <a:p>
            <a:pPr marL="0" indent="0" algn="l">
              <a:buNone/>
            </a:pPr>
            <a:endParaRPr lang="en-GB" altLang="en-GB" sz="1800" b="0" i="0" dirty="0">
              <a:solidFill>
                <a:srgbClr val="333333"/>
              </a:solidFill>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GB" altLang="en-GB" sz="1800" dirty="0">
                <a:solidFill>
                  <a:srgbClr val="333333"/>
                </a:solidFill>
                <a:latin typeface="Times New Roman" panose="02020603050405020304" pitchFamily="18" charset="0"/>
                <a:cs typeface="Times New Roman" panose="02020603050405020304" pitchFamily="18" charset="0"/>
              </a:rPr>
              <a:t>I</a:t>
            </a:r>
            <a:r>
              <a:rPr lang="en-GB" altLang="en-GB" sz="1800" b="0" i="0" dirty="0">
                <a:solidFill>
                  <a:srgbClr val="333333"/>
                </a:solidFill>
                <a:effectLst/>
                <a:latin typeface="Times New Roman" panose="02020603050405020304" pitchFamily="18" charset="0"/>
                <a:cs typeface="Times New Roman" panose="02020603050405020304" pitchFamily="18" charset="0"/>
              </a:rPr>
              <a:t>ndefinitely</a:t>
            </a:r>
          </a:p>
          <a:p>
            <a:pPr>
              <a:buFont typeface="Wingdings" panose="05000000000000000000" pitchFamily="2" charset="2"/>
              <a:buChar char="Ø"/>
            </a:pPr>
            <a:r>
              <a:rPr lang="en-GB" altLang="en-GB" sz="1800" dirty="0">
                <a:solidFill>
                  <a:srgbClr val="333333"/>
                </a:solidFill>
                <a:latin typeface="Times New Roman" panose="02020603050405020304" pitchFamily="18" charset="0"/>
                <a:cs typeface="Times New Roman" panose="02020603050405020304" pitchFamily="18" charset="0"/>
              </a:rPr>
              <a:t>F</a:t>
            </a:r>
            <a:r>
              <a:rPr lang="en-GB" altLang="en-GB" sz="1800" b="0" i="0" dirty="0">
                <a:solidFill>
                  <a:srgbClr val="333333"/>
                </a:solidFill>
                <a:effectLst/>
                <a:latin typeface="Times New Roman" panose="02020603050405020304" pitchFamily="18" charset="0"/>
                <a:cs typeface="Times New Roman" panose="02020603050405020304" pitchFamily="18" charset="0"/>
              </a:rPr>
              <a:t>or a certain length of time, or</a:t>
            </a:r>
          </a:p>
          <a:p>
            <a:pPr>
              <a:buFont typeface="Wingdings" panose="05000000000000000000" pitchFamily="2" charset="2"/>
              <a:buChar char="Ø"/>
            </a:pPr>
            <a:r>
              <a:rPr lang="en-GB" altLang="en-GB" sz="1800" dirty="0">
                <a:solidFill>
                  <a:srgbClr val="333333"/>
                </a:solidFill>
                <a:latin typeface="Times New Roman" panose="02020603050405020304" pitchFamily="18" charset="0"/>
                <a:cs typeface="Times New Roman" panose="02020603050405020304" pitchFamily="18" charset="0"/>
              </a:rPr>
              <a:t>U</a:t>
            </a:r>
            <a:r>
              <a:rPr lang="en-GB" altLang="en-GB" sz="1800" b="0" i="0" dirty="0">
                <a:solidFill>
                  <a:srgbClr val="333333"/>
                </a:solidFill>
                <a:effectLst/>
                <a:latin typeface="Times New Roman" panose="02020603050405020304" pitchFamily="18" charset="0"/>
                <a:cs typeface="Times New Roman" panose="02020603050405020304" pitchFamily="18" charset="0"/>
              </a:rPr>
              <a:t>ntil a specific event occurs, such as a divorce</a:t>
            </a:r>
          </a:p>
          <a:p>
            <a:endParaRPr lang="en-GB" altLang="en-GB" sz="1800" dirty="0">
              <a:solidFill>
                <a:srgbClr val="333333"/>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GB" altLang="en-GB" sz="1800" b="0" i="0" dirty="0">
                <a:solidFill>
                  <a:srgbClr val="202124"/>
                </a:solidFill>
                <a:effectLst/>
                <a:latin typeface="Times New Roman" panose="02020603050405020304" pitchFamily="18" charset="0"/>
                <a:cs typeface="Times New Roman" panose="02020603050405020304" pitchFamily="18" charset="0"/>
              </a:rPr>
              <a:t>In practice it is unlikely to be for more than 6 months.</a:t>
            </a:r>
            <a:endParaRPr lang="en-GB" altLang="en-GB" sz="1800" b="0" i="0" dirty="0">
              <a:solidFill>
                <a:srgbClr val="333333"/>
              </a:solidFill>
              <a:effectLst/>
              <a:latin typeface="Times New Roman" panose="02020603050405020304" pitchFamily="18" charset="0"/>
              <a:cs typeface="Times New Roman" panose="02020603050405020304" pitchFamily="18" charset="0"/>
            </a:endParaRPr>
          </a:p>
          <a:p>
            <a:pPr marL="0" indent="0">
              <a:buNone/>
            </a:pPr>
            <a:endParaRPr lang="en-GB" altLang="en-GB" dirty="0"/>
          </a:p>
        </p:txBody>
      </p:sp>
      <p:sp>
        <p:nvSpPr>
          <p:cNvPr id="4" name="TextBox 3">
            <a:extLst>
              <a:ext uri="{FF2B5EF4-FFF2-40B4-BE49-F238E27FC236}">
                <a16:creationId xmlns:a16="http://schemas.microsoft.com/office/drawing/2014/main" id="{ADC2FE85-BBE9-4063-A7BF-288B052E78A3}"/>
              </a:ext>
            </a:extLst>
          </p:cNvPr>
          <p:cNvSpPr txBox="1"/>
          <p:nvPr/>
        </p:nvSpPr>
        <p:spPr>
          <a:xfrm>
            <a:off x="1484310" y="582357"/>
            <a:ext cx="8012028" cy="646331"/>
          </a:xfrm>
          <a:prstGeom prst="rect">
            <a:avLst/>
          </a:prstGeom>
          <a:noFill/>
        </p:spPr>
        <p:txBody>
          <a:bodyPr wrap="square" numCol="1">
            <a:spAutoFit/>
          </a:bodyPr>
          <a:lstStyle/>
          <a:p>
            <a:pPr marL="0" indent="0" algn="l">
              <a:buNone/>
            </a:pPr>
            <a:r>
              <a:rPr lang="en-GB" altLang="en-GB" sz="3600" b="1" i="0" dirty="0">
                <a:solidFill>
                  <a:srgbClr val="000000"/>
                </a:solidFill>
                <a:effectLst/>
                <a:latin typeface="Times New Roman" panose="02020603050405020304" pitchFamily="18" charset="0"/>
                <a:cs typeface="Times New Roman" panose="02020603050405020304" pitchFamily="18" charset="0"/>
              </a:rPr>
              <a:t>Duration of an Occupation </a:t>
            </a:r>
            <a:r>
              <a:rPr lang="en-GB" altLang="en-GB" sz="3600" b="1" dirty="0">
                <a:solidFill>
                  <a:srgbClr val="000000"/>
                </a:solidFill>
                <a:latin typeface="Times New Roman" panose="02020603050405020304" pitchFamily="18" charset="0"/>
                <a:cs typeface="Times New Roman" panose="02020603050405020304" pitchFamily="18" charset="0"/>
              </a:rPr>
              <a:t>O</a:t>
            </a:r>
            <a:r>
              <a:rPr lang="en-GB" altLang="en-GB" sz="3600" b="1" i="0" dirty="0">
                <a:solidFill>
                  <a:srgbClr val="000000"/>
                </a:solidFill>
                <a:effectLst/>
                <a:latin typeface="Times New Roman" panose="02020603050405020304" pitchFamily="18" charset="0"/>
                <a:cs typeface="Times New Roman" panose="02020603050405020304" pitchFamily="18" charset="0"/>
              </a:rPr>
              <a:t>rder</a:t>
            </a:r>
          </a:p>
        </p:txBody>
      </p:sp>
    </p:spTree>
    <p:extLst>
      <p:ext uri="{BB962C8B-B14F-4D97-AF65-F5344CB8AC3E}">
        <p14:creationId xmlns:p14="http://schemas.microsoft.com/office/powerpoint/2010/main" val="37295251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CEA14-43F5-410A-B6BD-2FCB746D0135}"/>
              </a:ext>
            </a:extLst>
          </p:cNvPr>
          <p:cNvSpPr>
            <a:spLocks noGrp="1"/>
          </p:cNvSpPr>
          <p:nvPr>
            <p:ph type="title"/>
          </p:nvPr>
        </p:nvSpPr>
        <p:spPr>
          <a:xfrm>
            <a:off x="1193175" y="2299316"/>
            <a:ext cx="10018713" cy="1195525"/>
          </a:xfrm>
        </p:spPr>
        <p:txBody>
          <a:bodyPr numCol="1">
            <a:normAutofit/>
          </a:bodyPr>
          <a:lstStyle/>
          <a:p>
            <a:r>
              <a:rPr lang="en-GB" altLang="en-GB" sz="3200" dirty="0">
                <a:latin typeface="Times New Roman" panose="02020603050405020304" pitchFamily="18" charset="0"/>
                <a:cs typeface="Times New Roman" panose="02020603050405020304" pitchFamily="18" charset="0"/>
              </a:rPr>
              <a:t>Thank you for listening.</a:t>
            </a:r>
          </a:p>
        </p:txBody>
      </p:sp>
      <p:sp>
        <p:nvSpPr>
          <p:cNvPr id="3" name="Content Placeholder 2">
            <a:extLst>
              <a:ext uri="{FF2B5EF4-FFF2-40B4-BE49-F238E27FC236}">
                <a16:creationId xmlns:a16="http://schemas.microsoft.com/office/drawing/2014/main" id="{60E7A2E3-8185-46C3-A290-74A942E4707A}"/>
              </a:ext>
            </a:extLst>
          </p:cNvPr>
          <p:cNvSpPr>
            <a:spLocks noGrp="1"/>
          </p:cNvSpPr>
          <p:nvPr>
            <p:ph idx="1"/>
          </p:nvPr>
        </p:nvSpPr>
        <p:spPr>
          <a:xfrm>
            <a:off x="1848295" y="4353017"/>
            <a:ext cx="7011620" cy="1316854"/>
          </a:xfrm>
        </p:spPr>
        <p:txBody>
          <a:bodyPr numCol="1">
            <a:normAutofit/>
          </a:bodyPr>
          <a:lstStyle/>
          <a:p>
            <a:pPr marL="0" indent="0">
              <a:buNone/>
            </a:pPr>
            <a:r>
              <a:rPr lang="en-GB" altLang="en-GB" sz="2000" dirty="0">
                <a:latin typeface="Times New Roman" panose="02020603050405020304" pitchFamily="18" charset="0"/>
                <a:cs typeface="Times New Roman" panose="02020603050405020304" pitchFamily="18" charset="0"/>
              </a:rPr>
              <a:t>Lisa </a:t>
            </a:r>
            <a:r>
              <a:rPr lang="en-GB" altLang="en-GB" sz="2000" dirty="0" err="1">
                <a:latin typeface="Times New Roman" panose="02020603050405020304" pitchFamily="18" charset="0"/>
                <a:cs typeface="Times New Roman" panose="02020603050405020304" pitchFamily="18" charset="0"/>
              </a:rPr>
              <a:t>Okoroafor</a:t>
            </a:r>
            <a:r>
              <a:rPr lang="en-GB" altLang="en-GB" sz="2000" dirty="0">
                <a:latin typeface="Times New Roman" panose="02020603050405020304" pitchFamily="18" charset="0"/>
                <a:cs typeface="Times New Roman" panose="02020603050405020304" pitchFamily="18" charset="0"/>
              </a:rPr>
              <a:t> </a:t>
            </a:r>
          </a:p>
          <a:p>
            <a:pPr marL="0" indent="0">
              <a:buNone/>
            </a:pPr>
            <a:r>
              <a:rPr lang="en-GB" altLang="en-GB" sz="2000" dirty="0" err="1">
                <a:latin typeface="Times New Roman" panose="02020603050405020304" pitchFamily="18" charset="0"/>
                <a:cs typeface="Times New Roman" panose="02020603050405020304" pitchFamily="18" charset="0"/>
              </a:rPr>
              <a:t>Lisa@legaladvicecentre.london</a:t>
            </a:r>
            <a:endParaRPr lang="en-GB" alt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415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484310" y="905523"/>
            <a:ext cx="10018713" cy="4885678"/>
          </a:xfrm>
        </p:spPr>
        <p:txBody>
          <a:bodyPr numCol="1"/>
          <a:lstStyle/>
          <a:p>
            <a:pPr marL="0" indent="0" algn="l">
              <a:buNone/>
            </a:pPr>
            <a:endParaRPr/>
          </a:p>
          <a:p>
            <a:pPr marL="0" indent="0" algn="l">
              <a:buNone/>
            </a:pPr>
            <a:endParaRPr lang="en-GB" altLang="en-GB" sz="1800" b="0" i="0" dirty="0">
              <a:solidFill>
                <a:srgbClr val="0B0C0C"/>
              </a:solidFill>
              <a:effectLst/>
              <a:latin typeface="Times New Roman" panose="02020603050405020304" pitchFamily="18" charset="0"/>
              <a:cs typeface="Times New Roman" panose="02020603050405020304" pitchFamily="18" charset="0"/>
            </a:endParaRPr>
          </a:p>
          <a:p>
            <a:pPr algn="l">
              <a:buFont typeface="Wingdings" panose="05000000000000000000" pitchFamily="2" charset="2"/>
              <a:buChar char="Ø"/>
            </a:pPr>
            <a:r>
              <a:rPr lang="en-GB" altLang="en-GB" sz="1800" b="1" dirty="0">
                <a:solidFill>
                  <a:srgbClr val="0B0C0C"/>
                </a:solidFill>
                <a:latin typeface="Times New Roman" panose="02020603050405020304" pitchFamily="18" charset="0"/>
                <a:cs typeface="Times New Roman" panose="02020603050405020304" pitchFamily="18" charset="0"/>
              </a:rPr>
              <a:t>Prohibited Steps Order (PSO)</a:t>
            </a:r>
            <a:r>
              <a:rPr sz="1800" b="0">
                <a:solidFill>
                  <a:srgbClr val="0B0C0C"/>
                </a:solidFill>
                <a:latin typeface="Times New Roman"/>
              </a:rPr>
              <a:t> - which is used to limit when certain parental rights and duties can be exercised, for example, preventing a child from being removed from their school or being taken abroad. Once a PSO is made the other parent is prevented from taking that step without the consent of the court.</a:t>
            </a:r>
            <a:endParaRPr lang="en-GB" altLang="en-GB" sz="1800" b="1" dirty="0">
              <a:solidFill>
                <a:srgbClr val="0B0C0C"/>
              </a:solidFill>
              <a:latin typeface="Times New Roman" panose="02020603050405020304" pitchFamily="18" charset="0"/>
              <a:cs typeface="Times New Roman" panose="02020603050405020304" pitchFamily="18" charset="0"/>
            </a:endParaRPr>
          </a:p>
          <a:p>
            <a:pPr algn="l">
              <a:buFont typeface="Wingdings"/>
              <a:buChar char="Ø"/>
            </a:pPr>
            <a:endParaRPr lang="en-GB" altLang="en-GB" sz="1800" b="1" dirty="0">
              <a:solidFill>
                <a:srgbClr val="0B0C0C"/>
              </a:solidFill>
              <a:latin typeface="Times New Roman" panose="02020603050405020304" pitchFamily="18" charset="0"/>
              <a:cs typeface="Times New Roman" panose="02020603050405020304" pitchFamily="18" charset="0"/>
            </a:endParaRPr>
          </a:p>
          <a:p>
            <a:pPr algn="l">
              <a:buFont typeface="Wingdings"/>
              <a:buChar char="Ø"/>
            </a:pPr>
            <a:r>
              <a:rPr sz="1800" b="1">
                <a:solidFill>
                  <a:srgbClr val="0B0C0C"/>
                </a:solidFill>
                <a:latin typeface="Times New Roman"/>
              </a:rPr>
              <a:t>Specific Issue Order (SIO)</a:t>
            </a:r>
            <a:r>
              <a:rPr sz="1800" b="0">
                <a:solidFill>
                  <a:srgbClr val="0B0C0C"/>
                </a:solidFill>
                <a:latin typeface="Times New Roman"/>
              </a:rPr>
              <a:t> -  which is used for decisions relating to the child’s care aside from contact and who they will live with (for example, the school the child will attend, whether the child should have medical treatment, whether a child can go on holiday abroad etc.) </a:t>
            </a:r>
          </a:p>
          <a:p>
            <a:pPr algn="l">
              <a:buFont typeface="Wingdings"/>
              <a:buChar char="Ø"/>
            </a:pPr>
            <a:endParaRPr sz="1800" b="0">
              <a:solidFill>
                <a:srgbClr val="0B0C0C"/>
              </a:solidFill>
              <a:latin typeface="Times New Roman"/>
            </a:endParaRPr>
          </a:p>
          <a:p>
            <a:pPr algn="l">
              <a:buFont typeface="Wingdings"/>
              <a:buChar char="Ø"/>
            </a:pPr>
            <a:r>
              <a:rPr sz="1800" b="0">
                <a:solidFill>
                  <a:srgbClr val="0B0C0C"/>
                </a:solidFill>
                <a:latin typeface="Times New Roman"/>
              </a:rPr>
              <a:t>A Section 8 application can either be made at a Family Proceedings Court (a Magistrates Court) or at a County Court. </a:t>
            </a:r>
          </a:p>
          <a:p>
            <a:pPr algn="l">
              <a:buFont typeface="Wingdings"/>
              <a:buChar char="Ø"/>
            </a:pPr>
            <a:endParaRPr sz="1800" b="0">
              <a:solidFill>
                <a:srgbClr val="0B0C0C"/>
              </a:solidFill>
              <a:latin typeface="Times New Roman"/>
            </a:endParaRPr>
          </a:p>
          <a:p>
            <a:pPr marL="0" indent="0">
              <a:buNone/>
            </a:pPr>
            <a:endParaRPr lang="en-GB" altLang="en-GB" dirty="0"/>
          </a:p>
        </p:txBody>
      </p:sp>
      <p:sp>
        <p:nvSpPr>
          <p:cNvPr id="4" name="TextBox 3">
            <a:extLst>
              <a:ext uri="{FF2B5EF4-FFF2-40B4-BE49-F238E27FC236}">
                <a16:creationId xmlns:a16="http://schemas.microsoft.com/office/drawing/2014/main" id="{F9909981-53AD-418E-8DDD-8CB7E0D88537}"/>
              </a:ext>
            </a:extLst>
          </p:cNvPr>
          <p:cNvSpPr txBox="1"/>
          <p:nvPr/>
        </p:nvSpPr>
        <p:spPr>
          <a:xfrm>
            <a:off x="1484310" y="924355"/>
            <a:ext cx="7284130" cy="646331"/>
          </a:xfrm>
          <a:prstGeom prst="rect">
            <a:avLst/>
          </a:prstGeom>
          <a:noFill/>
          <a:ln cap="flat">
            <a:noFill/>
          </a:ln>
        </p:spPr>
        <p:txBody>
          <a:bodyPr vert="horz" wrap="square" lIns="91440" tIns="45720" rIns="91440" bIns="45720" numCol="1" anchor="t" anchorCtr="0" compatLnSpc="1">
            <a:spAutoFit/>
          </a:bodyPr>
          <a:lstStyle/>
          <a:p>
            <a:pPr marL="0" marR="0" lvl="0" indent="0" algn="l" defTabSz="457200" rtl="0" hangingPunct="1">
              <a:lnSpc>
                <a:spcPct val="100000"/>
              </a:lnSpc>
              <a:spcBef>
                <a:spcPts val="0"/>
              </a:spcBef>
              <a:spcAft>
                <a:spcPts val="0"/>
              </a:spcAft>
              <a:buNone/>
              <a:tabLst/>
              <a:defRPr sz="1800" b="0" i="0" u="none" strike="noStrike" kern="0" cap="none" spc="0" baseline="0">
                <a:solidFill>
                  <a:srgbClr val="000000"/>
                </a:solidFill>
                <a:uFillTx/>
              </a:defRPr>
            </a:pPr>
            <a:r>
              <a:rPr sz="2400" b="1" u="sng">
                <a:latin typeface="Times New Roman"/>
              </a:rPr>
              <a:t>Other Section 8 Orders </a:t>
            </a:r>
          </a:p>
        </p:txBody>
      </p:sp>
    </p:spTree>
    <p:extLst>
      <p:ext uri="{BB962C8B-B14F-4D97-AF65-F5344CB8AC3E}">
        <p14:creationId xmlns:p14="http://schemas.microsoft.com/office/powerpoint/2010/main" val="638367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343379" y="661220"/>
            <a:ext cx="10585133" cy="5784180"/>
          </a:xfrm>
        </p:spPr>
        <p:txBody>
          <a:bodyPr numCol="1"/>
          <a:lstStyle/>
          <a:p>
            <a:pPr algn="l">
              <a:buFont typeface="Wingdings"/>
              <a:buChar char="Ø"/>
            </a:pPr>
            <a:endParaRPr/>
          </a:p>
          <a:p>
            <a:pPr algn="l">
              <a:buFont typeface="Wingdings"/>
              <a:buChar char="Ø"/>
            </a:pPr>
            <a:endParaRPr/>
          </a:p>
          <a:p>
            <a:pPr algn="l">
              <a:buNone/>
            </a:pPr>
            <a:r>
              <a:rPr lang="en-GB" altLang="en-GB" sz="1800" b="0" dirty="0">
                <a:solidFill>
                  <a:srgbClr val="0B0C0C"/>
                </a:solidFill>
                <a:latin typeface="Times New Roman" panose="02020603050405020304" pitchFamily="18" charset="0"/>
                <a:cs typeface="Times New Roman" panose="02020603050405020304" pitchFamily="18" charset="0"/>
              </a:rPr>
              <a:t>Under Section 10 Children Act 1989, the following categories of people are entitled to make an application for a CAO without having to seek permission from the court: </a:t>
            </a:r>
            <a:endParaRPr lang="en-GB" altLang="en-GB" sz="1800" b="1" dirty="0">
              <a:solidFill>
                <a:srgbClr val="0B0C0C"/>
              </a:solidFill>
              <a:latin typeface="Times New Roman" panose="02020603050405020304" pitchFamily="18" charset="0"/>
              <a:cs typeface="Times New Roman" panose="02020603050405020304" pitchFamily="18" charset="0"/>
            </a:endParaRPr>
          </a:p>
          <a:p>
            <a:pPr algn="l">
              <a:buFont typeface="Wingdings"/>
              <a:buChar char="Ø"/>
            </a:pPr>
            <a:endParaRPr lang="en-GB" altLang="en-GB" sz="1800" b="1" dirty="0">
              <a:solidFill>
                <a:srgbClr val="0B0C0C"/>
              </a:solidFill>
              <a:latin typeface="Times New Roman" panose="02020603050405020304" pitchFamily="18" charset="0"/>
              <a:cs typeface="Times New Roman" panose="02020603050405020304" pitchFamily="18" charset="0"/>
            </a:endParaRPr>
          </a:p>
          <a:p>
            <a:pPr algn="l">
              <a:buChar char="•"/>
            </a:pPr>
            <a:r>
              <a:rPr sz="1800">
                <a:latin typeface="Times New Roman"/>
              </a:rPr>
              <a:t>  The parent, guardian or special guardian of a child </a:t>
            </a:r>
          </a:p>
          <a:p>
            <a:pPr algn="l">
              <a:buChar char="•"/>
            </a:pPr>
            <a:r>
              <a:rPr sz="1800">
                <a:latin typeface="Times New Roman"/>
              </a:rPr>
              <a:t>Anyone who has parental responsibility</a:t>
            </a:r>
          </a:p>
          <a:p>
            <a:pPr algn="l">
              <a:buChar char="•"/>
            </a:pPr>
            <a:r>
              <a:rPr sz="1800">
                <a:latin typeface="Times New Roman"/>
              </a:rPr>
              <a:t>Anyone who holds a residence order in respect of the child </a:t>
            </a:r>
          </a:p>
          <a:p>
            <a:pPr algn="l">
              <a:buChar char="•"/>
            </a:pPr>
            <a:r>
              <a:rPr sz="1800">
                <a:latin typeface="Times New Roman"/>
              </a:rPr>
              <a:t>Any party to a marriage or civil partnership where the child is a child of the family </a:t>
            </a:r>
          </a:p>
          <a:p>
            <a:pPr algn="l">
              <a:buChar char="•"/>
            </a:pPr>
            <a:r>
              <a:rPr sz="1800">
                <a:latin typeface="Times New Roman"/>
              </a:rPr>
              <a:t>Anyone with whom the child has lived for at least three years </a:t>
            </a:r>
          </a:p>
          <a:p>
            <a:pPr algn="l">
              <a:buFont typeface="Wingdings"/>
              <a:buChar char="Ø"/>
            </a:pPr>
            <a:endParaRPr sz="1800">
              <a:latin typeface="Times New Roman"/>
            </a:endParaRPr>
          </a:p>
          <a:p>
            <a:pPr marL="0" indent="0">
              <a:buNone/>
            </a:pPr>
            <a:endParaRPr lang="en-GB" altLang="en-GB" dirty="0"/>
          </a:p>
        </p:txBody>
      </p:sp>
      <p:sp>
        <p:nvSpPr>
          <p:cNvPr id="4" name="TextBox 3">
            <a:extLst>
              <a:ext uri="{FF2B5EF4-FFF2-40B4-BE49-F238E27FC236}">
                <a16:creationId xmlns:a16="http://schemas.microsoft.com/office/drawing/2014/main" id="{F9909981-53AD-418E-8DDD-8CB7E0D88537}"/>
              </a:ext>
            </a:extLst>
          </p:cNvPr>
          <p:cNvSpPr txBox="1"/>
          <p:nvPr/>
        </p:nvSpPr>
        <p:spPr>
          <a:xfrm>
            <a:off x="1484309" y="951493"/>
            <a:ext cx="7284120" cy="646271"/>
          </a:xfrm>
          <a:prstGeom prst="rect">
            <a:avLst/>
          </a:prstGeom>
          <a:noFill/>
          <a:ln cap="flat">
            <a:noFill/>
          </a:ln>
        </p:spPr>
        <p:txBody>
          <a:bodyPr vert="horz" wrap="square" lIns="91440" tIns="45720" rIns="91440" bIns="45720" numCol="1" anchor="t" anchorCtr="0" compatLnSpc="1">
            <a:spAutoFit/>
          </a:bodyPr>
          <a:lstStyle/>
          <a:p>
            <a:pPr marL="0" marR="0" lvl="0" indent="0" algn="l" defTabSz="457200" rtl="0" hangingPunct="1">
              <a:lnSpc>
                <a:spcPct val="100000"/>
              </a:lnSpc>
              <a:spcBef>
                <a:spcPts val="0"/>
              </a:spcBef>
              <a:spcAft>
                <a:spcPts val="0"/>
              </a:spcAft>
              <a:buNone/>
              <a:tabLst/>
              <a:defRPr sz="1800" b="0" i="0" u="none" strike="noStrike" kern="0" cap="none" spc="0" baseline="0">
                <a:solidFill>
                  <a:srgbClr val="000000"/>
                </a:solidFill>
                <a:uFillTx/>
              </a:defRPr>
            </a:pPr>
            <a:r>
              <a:rPr sz="2400" b="1" u="sng">
                <a:latin typeface="Times New Roman"/>
              </a:rPr>
              <a:t>Who can apply for a CAO? </a:t>
            </a:r>
          </a:p>
        </p:txBody>
      </p:sp>
    </p:spTree>
    <p:extLst>
      <p:ext uri="{BB962C8B-B14F-4D97-AF65-F5344CB8AC3E}">
        <p14:creationId xmlns:p14="http://schemas.microsoft.com/office/powerpoint/2010/main" val="638367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484310" y="905523"/>
            <a:ext cx="10018713" cy="4885678"/>
          </a:xfrm>
        </p:spPr>
        <p:txBody>
          <a:bodyPr numCol="1"/>
          <a:lstStyle/>
          <a:p>
            <a:pPr marL="0" indent="0" algn="l">
              <a:buNone/>
            </a:pPr>
            <a:endParaRPr/>
          </a:p>
          <a:p>
            <a:pPr marL="0" indent="0" algn="l">
              <a:buNone/>
            </a:pPr>
            <a:endParaRPr lang="en-GB" altLang="en-GB" sz="1800" b="0" i="0" dirty="0">
              <a:solidFill>
                <a:srgbClr val="0B0C0C"/>
              </a:solidFill>
              <a:effectLst/>
              <a:latin typeface="Times New Roman" panose="02020603050405020304" pitchFamily="18" charset="0"/>
              <a:cs typeface="Times New Roman" panose="02020603050405020304" pitchFamily="18" charset="0"/>
            </a:endParaRPr>
          </a:p>
          <a:p>
            <a:pPr algn="l">
              <a:buFont typeface="Wingdings"/>
              <a:buChar char="Ø"/>
            </a:pPr>
            <a:r>
              <a:rPr sz="1800" b="0">
                <a:solidFill>
                  <a:srgbClr val="0B0C0C"/>
                </a:solidFill>
                <a:latin typeface="Times New Roman"/>
              </a:rPr>
              <a:t>Anyone who has obtained the consent of either: (i) The Local Authority if the child is in their care; (ii)  Everyone who has parental responsibility for the child </a:t>
            </a:r>
          </a:p>
          <a:p>
            <a:pPr algn="l">
              <a:buFont typeface="Wingdings"/>
              <a:buChar char="Ø"/>
            </a:pPr>
            <a:r>
              <a:rPr sz="1800" b="0">
                <a:latin typeface="Times New Roman"/>
              </a:rPr>
              <a:t> A Local Authority foster parent if the child has lived with the foster care parent for one year immediately preceding the application </a:t>
            </a:r>
          </a:p>
          <a:p>
            <a:pPr algn="l">
              <a:buFont typeface="Wingdings"/>
              <a:buChar char="Ø"/>
            </a:pPr>
            <a:r>
              <a:rPr sz="1800" b="0">
                <a:latin typeface="Times New Roman"/>
              </a:rPr>
              <a:t>A relative of a child if the child has lived with the relative for a period of at least one year immediately preceding the application </a:t>
            </a:r>
          </a:p>
          <a:p>
            <a:pPr algn="l">
              <a:buFont typeface="Wingdings"/>
              <a:buChar char="Ø"/>
            </a:pPr>
            <a:r>
              <a:rPr sz="1800" b="1">
                <a:latin typeface="Times New Roman"/>
              </a:rPr>
              <a:t>Others outside these categories will need to seek permission from the court to issue an application for a CAO. It is usually via this route that wider family members such as grandparents are able to apply for orders in respect of their grandchildren</a:t>
            </a:r>
          </a:p>
          <a:p>
            <a:pPr algn="l">
              <a:buFont typeface="Wingdings"/>
              <a:buChar char="Ø"/>
            </a:pPr>
            <a:endParaRPr sz="1800" b="1">
              <a:latin typeface="Times New Roman"/>
            </a:endParaRPr>
          </a:p>
          <a:p>
            <a:pPr marL="0" indent="0">
              <a:buNone/>
            </a:pPr>
            <a:endParaRPr lang="en-GB" altLang="en-GB" dirty="0"/>
          </a:p>
        </p:txBody>
      </p:sp>
      <p:sp>
        <p:nvSpPr>
          <p:cNvPr id="4" name="TextBox 3">
            <a:extLst>
              <a:ext uri="{FF2B5EF4-FFF2-40B4-BE49-F238E27FC236}">
                <a16:creationId xmlns:a16="http://schemas.microsoft.com/office/drawing/2014/main" id="{F9909981-53AD-418E-8DDD-8CB7E0D88537}"/>
              </a:ext>
            </a:extLst>
          </p:cNvPr>
          <p:cNvSpPr txBox="1"/>
          <p:nvPr/>
        </p:nvSpPr>
        <p:spPr>
          <a:xfrm>
            <a:off x="1484309" y="951493"/>
            <a:ext cx="7284120" cy="646271"/>
          </a:xfrm>
          <a:prstGeom prst="rect">
            <a:avLst/>
          </a:prstGeom>
          <a:noFill/>
          <a:ln cap="flat">
            <a:noFill/>
          </a:ln>
        </p:spPr>
        <p:txBody>
          <a:bodyPr vert="horz" wrap="square" lIns="91440" tIns="45720" rIns="91440" bIns="45720" numCol="1" anchor="t" anchorCtr="0" compatLnSpc="1">
            <a:spAutoFit/>
          </a:bodyPr>
          <a:lstStyle/>
          <a:p>
            <a:pPr marL="0" marR="0" lvl="0" indent="0" algn="l" defTabSz="457200" rtl="0" hangingPunct="1">
              <a:lnSpc>
                <a:spcPct val="100000"/>
              </a:lnSpc>
              <a:spcBef>
                <a:spcPts val="0"/>
              </a:spcBef>
              <a:spcAft>
                <a:spcPts val="0"/>
              </a:spcAft>
              <a:buNone/>
              <a:tabLst/>
              <a:defRPr sz="1800" b="0" i="0" u="none" strike="noStrike" kern="0" cap="none" spc="0" baseline="0">
                <a:solidFill>
                  <a:srgbClr val="000000"/>
                </a:solidFill>
                <a:uFillTx/>
              </a:defRPr>
            </a:pPr>
            <a:r>
              <a:rPr sz="2400" b="1" u="sng">
                <a:latin typeface="Times New Roman"/>
              </a:rPr>
              <a:t>Who can apply for a CAO? (2)</a:t>
            </a:r>
          </a:p>
        </p:txBody>
      </p:sp>
    </p:spTree>
    <p:extLst>
      <p:ext uri="{BB962C8B-B14F-4D97-AF65-F5344CB8AC3E}">
        <p14:creationId xmlns:p14="http://schemas.microsoft.com/office/powerpoint/2010/main" val="638367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465501" y="905470"/>
            <a:ext cx="10083092" cy="5553582"/>
          </a:xfrm>
        </p:spPr>
        <p:txBody>
          <a:bodyPr numCol="1"/>
          <a:lstStyle/>
          <a:p>
            <a:pPr algn="l">
              <a:buFont typeface="Wingdings"/>
              <a:buChar char="Ø"/>
            </a:pPr>
            <a:endParaRPr/>
          </a:p>
          <a:p>
            <a:pPr algn="l">
              <a:buNone/>
            </a:pPr>
            <a:r>
              <a:rPr sz="1800">
                <a:latin typeface="Times New Roman"/>
              </a:rPr>
              <a:t>The court will always give the following </a:t>
            </a:r>
            <a:r>
              <a:rPr sz="1800" b="1">
                <a:latin typeface="Times New Roman"/>
              </a:rPr>
              <a:t>four</a:t>
            </a:r>
            <a:r>
              <a:rPr sz="1800">
                <a:latin typeface="Times New Roman"/>
              </a:rPr>
              <a:t> principles the highest priority:</a:t>
            </a:r>
          </a:p>
          <a:p>
            <a:pPr algn="l">
              <a:buFont typeface="Wingdings"/>
              <a:buChar char="Ø"/>
            </a:pPr>
            <a:r>
              <a:rPr sz="1800" b="1">
                <a:latin typeface="Times New Roman"/>
              </a:rPr>
              <a:t>Paramountcy principle (Section 1 CA) </a:t>
            </a:r>
            <a:r>
              <a:rPr sz="1800">
                <a:latin typeface="Times New Roman"/>
              </a:rPr>
              <a:t>- The child’s welfare is of paramount importance </a:t>
            </a:r>
          </a:p>
          <a:p>
            <a:pPr algn="l">
              <a:buFont typeface="Wingdings"/>
              <a:buChar char="Ø"/>
            </a:pPr>
            <a:r>
              <a:rPr sz="1800" b="1">
                <a:latin typeface="Times New Roman"/>
              </a:rPr>
              <a:t>Presumption of continued parental involvement (Section 1(2A) CA)</a:t>
            </a:r>
            <a:r>
              <a:rPr sz="1800">
                <a:latin typeface="Times New Roman"/>
              </a:rPr>
              <a:t> - presumption (unless the contrary is shown) that involvement of the parents in the life of the child concerned will further that child’s welfare:</a:t>
            </a:r>
          </a:p>
          <a:p>
            <a:pPr algn="l">
              <a:buFont typeface="Wingdings"/>
              <a:buChar char="Ø"/>
            </a:pPr>
            <a:r>
              <a:rPr sz="1800" b="1">
                <a:latin typeface="Times New Roman"/>
              </a:rPr>
              <a:t>No delay principle (Section 1 (2) CA )</a:t>
            </a:r>
            <a:r>
              <a:rPr sz="1800">
                <a:latin typeface="Times New Roman"/>
              </a:rPr>
              <a:t> - The court shall have regard to the general principle that any delay is likely to prejudice the welfare of the child.</a:t>
            </a:r>
          </a:p>
          <a:p>
            <a:pPr algn="l">
              <a:buFont typeface="Wingdings"/>
              <a:buChar char="Ø"/>
            </a:pPr>
            <a:r>
              <a:rPr sz="1800"/>
              <a:t> </a:t>
            </a:r>
            <a:r>
              <a:rPr sz="1800">
                <a:latin typeface="Times New Roman"/>
              </a:rPr>
              <a:t>This places an onus on the court to ensure that</a:t>
            </a:r>
            <a:r>
              <a:rPr sz="1800"/>
              <a:t> an</a:t>
            </a:r>
            <a:r>
              <a:rPr sz="1800">
                <a:latin typeface="Times New Roman"/>
              </a:rPr>
              <a:t>y proceedings concerning the upbringing of a child are conducted as expeditiously as possible. There are occasions where a delay will be justified by the need to secure assessments such as a report under CA 1989, s 7. It is acknowledged that delay is not </a:t>
            </a:r>
            <a:r>
              <a:rPr sz="1800" b="0">
                <a:latin typeface="Times New Roman"/>
              </a:rPr>
              <a:t>always prejudicial to the child's welfare. Delaying a decision to allow a period of monitored contact may be regarded as purposeful, and a proportionate interference with the rights of the parties.</a:t>
            </a:r>
          </a:p>
          <a:p>
            <a:pPr algn="l">
              <a:buFont typeface="Wingdings"/>
              <a:buChar char="Ø"/>
            </a:pPr>
            <a:endParaRPr sz="1800" b="0">
              <a:latin typeface="Times New Roman"/>
            </a:endParaRPr>
          </a:p>
          <a:p>
            <a:pPr marL="0" indent="0">
              <a:buNone/>
            </a:pPr>
            <a:endParaRPr lang="en-GB" altLang="en-GB" dirty="0"/>
          </a:p>
        </p:txBody>
      </p:sp>
      <p:sp>
        <p:nvSpPr>
          <p:cNvPr id="4" name="TextBox 3">
            <a:extLst>
              <a:ext uri="{FF2B5EF4-FFF2-40B4-BE49-F238E27FC236}">
                <a16:creationId xmlns:a16="http://schemas.microsoft.com/office/drawing/2014/main" id="{F9909981-53AD-418E-8DDD-8CB7E0D88537}"/>
              </a:ext>
            </a:extLst>
          </p:cNvPr>
          <p:cNvSpPr txBox="1"/>
          <p:nvPr/>
        </p:nvSpPr>
        <p:spPr>
          <a:xfrm>
            <a:off x="1484309" y="951493"/>
            <a:ext cx="7284120" cy="646271"/>
          </a:xfrm>
          <a:prstGeom prst="rect">
            <a:avLst/>
          </a:prstGeom>
          <a:noFill/>
          <a:ln cap="flat">
            <a:noFill/>
          </a:ln>
        </p:spPr>
        <p:txBody>
          <a:bodyPr vert="horz" wrap="square" lIns="91440" tIns="45720" rIns="91440" bIns="45720" numCol="1" anchor="t" anchorCtr="0" compatLnSpc="1">
            <a:spAutoFit/>
          </a:bodyPr>
          <a:lstStyle/>
          <a:p>
            <a:pPr marL="0" marR="0" lvl="0" indent="0" algn="l" defTabSz="457200" rtl="0" hangingPunct="1">
              <a:lnSpc>
                <a:spcPct val="100000"/>
              </a:lnSpc>
              <a:spcBef>
                <a:spcPts val="0"/>
              </a:spcBef>
              <a:spcAft>
                <a:spcPts val="0"/>
              </a:spcAft>
              <a:buNone/>
              <a:tabLst/>
              <a:defRPr sz="1800" b="0" i="0" u="none" strike="noStrike" kern="0" cap="none" spc="0" baseline="0">
                <a:solidFill>
                  <a:srgbClr val="000000"/>
                </a:solidFill>
                <a:uFillTx/>
              </a:defRPr>
            </a:pPr>
            <a:r>
              <a:rPr sz="2400" b="1" u="sng">
                <a:latin typeface="Times New Roman"/>
              </a:rPr>
              <a:t>Legal Principles </a:t>
            </a:r>
          </a:p>
        </p:txBody>
      </p:sp>
    </p:spTree>
    <p:extLst>
      <p:ext uri="{BB962C8B-B14F-4D97-AF65-F5344CB8AC3E}">
        <p14:creationId xmlns:p14="http://schemas.microsoft.com/office/powerpoint/2010/main" val="638367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465501" y="905470"/>
            <a:ext cx="10083092" cy="5553582"/>
          </a:xfrm>
        </p:spPr>
        <p:txBody>
          <a:bodyPr numCol="1"/>
          <a:lstStyle/>
          <a:p>
            <a:pPr algn="l">
              <a:buFont typeface="Wingdings"/>
              <a:buChar char="Ø"/>
            </a:pPr>
            <a:endParaRPr/>
          </a:p>
          <a:p>
            <a:pPr algn="l">
              <a:buNone/>
            </a:pPr>
            <a:endParaRPr/>
          </a:p>
          <a:p>
            <a:pPr algn="l">
              <a:buFont typeface="Wingdings"/>
              <a:buChar char="Ø"/>
            </a:pPr>
            <a:r>
              <a:rPr sz="1800" b="1">
                <a:latin typeface="Times New Roman"/>
              </a:rPr>
              <a:t>No Order principle (Section 1 (5) CA) </a:t>
            </a:r>
            <a:r>
              <a:rPr sz="1800">
                <a:latin typeface="Times New Roman"/>
              </a:rPr>
              <a:t>- The court shall not make an Order unless it considers that doing so would be better for the children than making no Order at all. </a:t>
            </a:r>
          </a:p>
          <a:p>
            <a:pPr algn="l">
              <a:buFont typeface="Wingdings"/>
              <a:buChar char="Ø"/>
            </a:pPr>
            <a:endParaRPr sz="1800">
              <a:latin typeface="Times New Roman"/>
            </a:endParaRPr>
          </a:p>
          <a:p>
            <a:pPr algn="l">
              <a:buFont typeface="Wingdings"/>
              <a:buChar char="Ø"/>
            </a:pPr>
            <a:r>
              <a:rPr sz="1800">
                <a:latin typeface="Times New Roman"/>
              </a:rPr>
              <a:t> The court will not intervene and make an order unless it can be shown that it would be in the child’s best interests to do so. It is important to remember that when a court is looking at issues relating to children, the judge has a discretion, bearing in mind always that the child’s welfare is the court’s paramount consideration. </a:t>
            </a:r>
          </a:p>
          <a:p>
            <a:pPr algn="l">
              <a:buFont typeface="Wingdings"/>
              <a:buChar char="Ø"/>
            </a:pPr>
            <a:endParaRPr sz="1800">
              <a:latin typeface="Times New Roman"/>
            </a:endParaRPr>
          </a:p>
          <a:p>
            <a:pPr algn="l">
              <a:buFont typeface="Wingdings"/>
              <a:buChar char="Ø"/>
            </a:pPr>
            <a:r>
              <a:rPr sz="1800">
                <a:latin typeface="Times New Roman"/>
              </a:rPr>
              <a:t>The ‘no order principle’ does not create a presumption one way or the other but asks the court to consider whether there will be a benefit to the child if the order was made. It is intended that the principle will discourage unnecessary orders being made and to promote parental cooperation and agreement</a:t>
            </a:r>
          </a:p>
          <a:p>
            <a:pPr marL="0" indent="0">
              <a:buNone/>
            </a:pPr>
            <a:endParaRPr lang="en-GB" altLang="en-GB" dirty="0"/>
          </a:p>
        </p:txBody>
      </p:sp>
      <p:sp>
        <p:nvSpPr>
          <p:cNvPr id="4" name="TextBox 3">
            <a:extLst>
              <a:ext uri="{FF2B5EF4-FFF2-40B4-BE49-F238E27FC236}">
                <a16:creationId xmlns:a16="http://schemas.microsoft.com/office/drawing/2014/main" id="{F9909981-53AD-418E-8DDD-8CB7E0D88537}"/>
              </a:ext>
            </a:extLst>
          </p:cNvPr>
          <p:cNvSpPr txBox="1"/>
          <p:nvPr/>
        </p:nvSpPr>
        <p:spPr>
          <a:xfrm>
            <a:off x="1484309" y="951493"/>
            <a:ext cx="7284120" cy="646271"/>
          </a:xfrm>
          <a:prstGeom prst="rect">
            <a:avLst/>
          </a:prstGeom>
          <a:noFill/>
          <a:ln cap="flat">
            <a:noFill/>
          </a:ln>
        </p:spPr>
        <p:txBody>
          <a:bodyPr vert="horz" wrap="square" lIns="91440" tIns="45720" rIns="91440" bIns="45720" numCol="1" anchor="t" anchorCtr="0" compatLnSpc="1">
            <a:spAutoFit/>
          </a:bodyPr>
          <a:lstStyle/>
          <a:p>
            <a:pPr marL="0" marR="0" lvl="0" indent="0" algn="l" defTabSz="457200" rtl="0" hangingPunct="1">
              <a:lnSpc>
                <a:spcPct val="100000"/>
              </a:lnSpc>
              <a:spcBef>
                <a:spcPts val="0"/>
              </a:spcBef>
              <a:spcAft>
                <a:spcPts val="0"/>
              </a:spcAft>
              <a:buNone/>
              <a:tabLst/>
              <a:defRPr sz="1800" b="0" i="0" u="none" strike="noStrike" kern="0" cap="none" spc="0" baseline="0">
                <a:solidFill>
                  <a:srgbClr val="000000"/>
                </a:solidFill>
                <a:uFillTx/>
              </a:defRPr>
            </a:pPr>
            <a:r>
              <a:rPr sz="2400" b="1" u="sng">
                <a:latin typeface="Times New Roman"/>
              </a:rPr>
              <a:t>Legal Principles (2)</a:t>
            </a:r>
          </a:p>
        </p:txBody>
      </p:sp>
    </p:spTree>
    <p:extLst>
      <p:ext uri="{BB962C8B-B14F-4D97-AF65-F5344CB8AC3E}">
        <p14:creationId xmlns:p14="http://schemas.microsoft.com/office/powerpoint/2010/main" val="6383676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574</TotalTime>
  <Words>5884</Words>
  <Application>Microsoft Office PowerPoint</Application>
  <PresentationFormat>Widescreen</PresentationFormat>
  <Paragraphs>411</Paragraphs>
  <Slides>48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Arial</vt:lpstr>
      <vt:lpstr>Arial</vt:lpstr>
      <vt:lpstr>Corbel</vt:lpstr>
      <vt:lpstr>Lato</vt:lpstr>
      <vt:lpstr>Times New Roman</vt:lpstr>
      <vt:lpstr>Wingdings</vt:lpstr>
      <vt:lpstr>Parallax</vt:lpstr>
      <vt:lpstr>Family Law Training </vt:lpstr>
      <vt:lpstr>This session will cover:</vt:lpstr>
      <vt:lpstr>   Section 8 Orders -Children Act 1989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Non Molestation Order</vt:lpstr>
      <vt:lpstr>PowerPoint Presentation</vt:lpstr>
      <vt:lpstr>When can a non-molestation order be granted?</vt:lpstr>
      <vt:lpstr>Molestation</vt:lpstr>
      <vt:lpstr>The terms of a Non-Molestation Order </vt:lpstr>
      <vt:lpstr>The terms of a Non-Molestation Order (2) </vt:lpstr>
      <vt:lpstr>How does the court decide whether to make a Non-Molestation Order?</vt:lpstr>
      <vt:lpstr>How long do Non-Molestation Orders last? </vt:lpstr>
      <vt:lpstr>What are the consequences of breaching a Non-Molestation Order? </vt:lpstr>
      <vt:lpstr>Application process - Part 10 family procedure rules  </vt:lpstr>
      <vt:lpstr>Court Hearings </vt:lpstr>
      <vt:lpstr>Occupation Order</vt:lpstr>
      <vt:lpstr>PowerPoint Presentation</vt:lpstr>
      <vt:lpstr>Categories of application </vt:lpstr>
      <vt:lpstr>Categories of application (2)</vt:lpstr>
      <vt:lpstr>  Applicant who has an estate, interest or home rights in a dwelling-house – Section 33 </vt:lpstr>
      <vt:lpstr>Balance of Harm Test and Discretionary Criteria  </vt:lpstr>
      <vt:lpstr>Orders available under Section 33 FLA 1996 </vt:lpstr>
      <vt:lpstr>Ancillary Orders (Section 40 FLA 1996) </vt:lpstr>
      <vt:lpstr>What are the consequences of breaching an Occupation Order? </vt:lpstr>
      <vt:lpstr>Application process </vt:lpstr>
      <vt:lpstr>PowerPoint Presentation</vt:lpstr>
      <vt:lpstr>PowerPoint Presentation</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Law training</dc:title>
  <dc:creator>Legal Advice Centre</dc:creator>
  <cp:lastModifiedBy>Legal Advice Centre</cp:lastModifiedBy>
  <cp:revision>7</cp:revision>
  <dcterms:created xsi:type="dcterms:W3CDTF">2021-01-11T13:24:47Z</dcterms:created>
  <dcterms:modified xsi:type="dcterms:W3CDTF">2023-08-08T13:19:12Z</dcterms:modified>
</cp:coreProperties>
</file>