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80" r:id="rId4"/>
    <p:sldId id="284" r:id="rId5"/>
    <p:sldId id="257" r:id="rId6"/>
    <p:sldId id="283" r:id="rId7"/>
    <p:sldId id="285" r:id="rId8"/>
    <p:sldId id="289" r:id="rId9"/>
    <p:sldId id="259" r:id="rId10"/>
    <p:sldId id="260" r:id="rId11"/>
    <p:sldId id="261" r:id="rId12"/>
    <p:sldId id="288" r:id="rId13"/>
    <p:sldId id="300" r:id="rId14"/>
    <p:sldId id="287" r:id="rId15"/>
    <p:sldId id="277" r:id="rId16"/>
    <p:sldId id="290" r:id="rId17"/>
    <p:sldId id="291" r:id="rId18"/>
    <p:sldId id="292" r:id="rId19"/>
    <p:sldId id="295" r:id="rId20"/>
    <p:sldId id="296" r:id="rId21"/>
    <p:sldId id="293" r:id="rId22"/>
    <p:sldId id="294" r:id="rId23"/>
    <p:sldId id="299" r:id="rId24"/>
    <p:sldId id="282" r:id="rId25"/>
    <p:sldId id="279" r:id="rId26"/>
    <p:sldId id="275" r:id="rId27"/>
    <p:sldId id="263" r:id="rId28"/>
    <p:sldId id="264" r:id="rId29"/>
    <p:sldId id="265" r:id="rId30"/>
    <p:sldId id="266" r:id="rId31"/>
    <p:sldId id="267" r:id="rId32"/>
    <p:sldId id="268" r:id="rId33"/>
    <p:sldId id="269" r:id="rId34"/>
    <p:sldId id="270" r:id="rId35"/>
    <p:sldId id="271" r:id="rId36"/>
    <p:sldId id="272" r:id="rId37"/>
    <p:sldId id="273" r:id="rId38"/>
    <p:sldId id="27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9BCF68-CAE5-4AD7-AE70-AF4F7BA5F686}" v="19" dt="2021-10-20T14:38:46.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gal Advice Centre" userId="e0f53960-1d72-4eea-a487-c78d6b379190" providerId="ADAL" clId="{13BF6C47-8379-4384-A7E6-E43D0D62F456}"/>
    <pc:docChg chg="modSld">
      <pc:chgData name="Legal Advice Centre" userId="e0f53960-1d72-4eea-a487-c78d6b379190" providerId="ADAL" clId="{13BF6C47-8379-4384-A7E6-E43D0D62F456}" dt="2021-10-21T11:18:40.061" v="0" actId="14100"/>
      <pc:docMkLst>
        <pc:docMk/>
      </pc:docMkLst>
      <pc:sldChg chg="modSp mod">
        <pc:chgData name="Legal Advice Centre" userId="e0f53960-1d72-4eea-a487-c78d6b379190" providerId="ADAL" clId="{13BF6C47-8379-4384-A7E6-E43D0D62F456}" dt="2021-10-21T11:18:40.061" v="0" actId="14100"/>
        <pc:sldMkLst>
          <pc:docMk/>
          <pc:sldMk cId="3051141148" sldId="293"/>
        </pc:sldMkLst>
        <pc:spChg chg="mod">
          <ac:chgData name="Legal Advice Centre" userId="e0f53960-1d72-4eea-a487-c78d6b379190" providerId="ADAL" clId="{13BF6C47-8379-4384-A7E6-E43D0D62F456}" dt="2021-10-21T11:18:40.061" v="0" actId="14100"/>
          <ac:spMkLst>
            <pc:docMk/>
            <pc:sldMk cId="3051141148" sldId="293"/>
            <ac:spMk id="3" creationId="{0AAD8C41-5B9D-43F7-9998-D447C6B2ED6C}"/>
          </ac:spMkLst>
        </pc:spChg>
      </pc:sldChg>
    </pc:docChg>
  </pc:docChgLst>
  <pc:docChgLst>
    <pc:chgData name="Legal Advice Centre" userId="e0f53960-1d72-4eea-a487-c78d6b379190" providerId="ADAL" clId="{BB9BCF68-CAE5-4AD7-AE70-AF4F7BA5F686}"/>
    <pc:docChg chg="undo custSel addSld delSld modSld">
      <pc:chgData name="Legal Advice Centre" userId="e0f53960-1d72-4eea-a487-c78d6b379190" providerId="ADAL" clId="{BB9BCF68-CAE5-4AD7-AE70-AF4F7BA5F686}" dt="2021-10-20T15:06:51.805" v="2929" actId="20577"/>
      <pc:docMkLst>
        <pc:docMk/>
      </pc:docMkLst>
      <pc:sldChg chg="modSp mod">
        <pc:chgData name="Legal Advice Centre" userId="e0f53960-1d72-4eea-a487-c78d6b379190" providerId="ADAL" clId="{BB9BCF68-CAE5-4AD7-AE70-AF4F7BA5F686}" dt="2021-10-20T14:26:20.261" v="2372" actId="20577"/>
        <pc:sldMkLst>
          <pc:docMk/>
          <pc:sldMk cId="3824647166" sldId="256"/>
        </pc:sldMkLst>
        <pc:spChg chg="mod">
          <ac:chgData name="Legal Advice Centre" userId="e0f53960-1d72-4eea-a487-c78d6b379190" providerId="ADAL" clId="{BB9BCF68-CAE5-4AD7-AE70-AF4F7BA5F686}" dt="2021-10-20T14:26:20.261" v="2372" actId="20577"/>
          <ac:spMkLst>
            <pc:docMk/>
            <pc:sldMk cId="3824647166" sldId="256"/>
            <ac:spMk id="2" creationId="{FED5F1F1-53B9-4E8F-B53F-6EAB65FB57FD}"/>
          </ac:spMkLst>
        </pc:spChg>
      </pc:sldChg>
      <pc:sldChg chg="modSp mod">
        <pc:chgData name="Legal Advice Centre" userId="e0f53960-1d72-4eea-a487-c78d6b379190" providerId="ADAL" clId="{BB9BCF68-CAE5-4AD7-AE70-AF4F7BA5F686}" dt="2021-10-20T14:26:55.170" v="2393" actId="20577"/>
        <pc:sldMkLst>
          <pc:docMk/>
          <pc:sldMk cId="383503328" sldId="257"/>
        </pc:sldMkLst>
        <pc:spChg chg="mod">
          <ac:chgData name="Legal Advice Centre" userId="e0f53960-1d72-4eea-a487-c78d6b379190" providerId="ADAL" clId="{BB9BCF68-CAE5-4AD7-AE70-AF4F7BA5F686}" dt="2021-10-20T14:26:55.170" v="2393" actId="20577"/>
          <ac:spMkLst>
            <pc:docMk/>
            <pc:sldMk cId="383503328" sldId="257"/>
            <ac:spMk id="3" creationId="{BA858A9F-9778-4711-B0B7-1EDCD8E4215B}"/>
          </ac:spMkLst>
        </pc:spChg>
      </pc:sldChg>
      <pc:sldChg chg="modSp mod">
        <pc:chgData name="Legal Advice Centre" userId="e0f53960-1d72-4eea-a487-c78d6b379190" providerId="ADAL" clId="{BB9BCF68-CAE5-4AD7-AE70-AF4F7BA5F686}" dt="2021-10-20T14:34:13.727" v="2418" actId="20577"/>
        <pc:sldMkLst>
          <pc:docMk/>
          <pc:sldMk cId="3904111733" sldId="259"/>
        </pc:sldMkLst>
        <pc:spChg chg="mod">
          <ac:chgData name="Legal Advice Centre" userId="e0f53960-1d72-4eea-a487-c78d6b379190" providerId="ADAL" clId="{BB9BCF68-CAE5-4AD7-AE70-AF4F7BA5F686}" dt="2021-10-20T14:34:13.727" v="2418" actId="20577"/>
          <ac:spMkLst>
            <pc:docMk/>
            <pc:sldMk cId="3904111733" sldId="259"/>
            <ac:spMk id="3" creationId="{209D5080-8257-473E-B905-17814D41874E}"/>
          </ac:spMkLst>
        </pc:spChg>
      </pc:sldChg>
      <pc:sldChg chg="modSp mod">
        <pc:chgData name="Legal Advice Centre" userId="e0f53960-1d72-4eea-a487-c78d6b379190" providerId="ADAL" clId="{BB9BCF68-CAE5-4AD7-AE70-AF4F7BA5F686}" dt="2021-10-20T09:47:47.901" v="187" actId="20577"/>
        <pc:sldMkLst>
          <pc:docMk/>
          <pc:sldMk cId="2875832808" sldId="260"/>
        </pc:sldMkLst>
        <pc:spChg chg="mod">
          <ac:chgData name="Legal Advice Centre" userId="e0f53960-1d72-4eea-a487-c78d6b379190" providerId="ADAL" clId="{BB9BCF68-CAE5-4AD7-AE70-AF4F7BA5F686}" dt="2021-10-20T09:47:47.901" v="187" actId="20577"/>
          <ac:spMkLst>
            <pc:docMk/>
            <pc:sldMk cId="2875832808" sldId="260"/>
            <ac:spMk id="3" creationId="{0D4B6E40-252D-4BC3-A9A7-F17565E6CAAC}"/>
          </ac:spMkLst>
        </pc:spChg>
      </pc:sldChg>
      <pc:sldChg chg="modSp mod">
        <pc:chgData name="Legal Advice Centre" userId="e0f53960-1d72-4eea-a487-c78d6b379190" providerId="ADAL" clId="{BB9BCF68-CAE5-4AD7-AE70-AF4F7BA5F686}" dt="2021-10-20T09:49:24.971" v="195" actId="20577"/>
        <pc:sldMkLst>
          <pc:docMk/>
          <pc:sldMk cId="3452727932" sldId="261"/>
        </pc:sldMkLst>
        <pc:spChg chg="mod">
          <ac:chgData name="Legal Advice Centre" userId="e0f53960-1d72-4eea-a487-c78d6b379190" providerId="ADAL" clId="{BB9BCF68-CAE5-4AD7-AE70-AF4F7BA5F686}" dt="2021-10-20T09:49:24.971" v="195" actId="20577"/>
          <ac:spMkLst>
            <pc:docMk/>
            <pc:sldMk cId="3452727932" sldId="261"/>
            <ac:spMk id="3" creationId="{0AAD8C41-5B9D-43F7-9998-D447C6B2ED6C}"/>
          </ac:spMkLst>
        </pc:spChg>
      </pc:sldChg>
      <pc:sldChg chg="addSp modSp mod">
        <pc:chgData name="Legal Advice Centre" userId="e0f53960-1d72-4eea-a487-c78d6b379190" providerId="ADAL" clId="{BB9BCF68-CAE5-4AD7-AE70-AF4F7BA5F686}" dt="2021-10-20T11:01:32.924" v="1383" actId="20577"/>
        <pc:sldMkLst>
          <pc:docMk/>
          <pc:sldMk cId="4109742970" sldId="263"/>
        </pc:sldMkLst>
        <pc:spChg chg="mod">
          <ac:chgData name="Legal Advice Centre" userId="e0f53960-1d72-4eea-a487-c78d6b379190" providerId="ADAL" clId="{BB9BCF68-CAE5-4AD7-AE70-AF4F7BA5F686}" dt="2021-10-20T10:56:57.222" v="1238" actId="21"/>
          <ac:spMkLst>
            <pc:docMk/>
            <pc:sldMk cId="4109742970" sldId="263"/>
            <ac:spMk id="3" creationId="{D98FD614-94BB-4193-9924-0A6EDDC4F4A8}"/>
          </ac:spMkLst>
        </pc:spChg>
        <pc:spChg chg="add mod">
          <ac:chgData name="Legal Advice Centre" userId="e0f53960-1d72-4eea-a487-c78d6b379190" providerId="ADAL" clId="{BB9BCF68-CAE5-4AD7-AE70-AF4F7BA5F686}" dt="2021-10-20T11:01:32.924" v="1383" actId="20577"/>
          <ac:spMkLst>
            <pc:docMk/>
            <pc:sldMk cId="4109742970" sldId="263"/>
            <ac:spMk id="4" creationId="{1962B215-B1A2-42A6-A3C5-B9583B6A100E}"/>
          </ac:spMkLst>
        </pc:spChg>
      </pc:sldChg>
      <pc:sldChg chg="addSp modSp mod">
        <pc:chgData name="Legal Advice Centre" userId="e0f53960-1d72-4eea-a487-c78d6b379190" providerId="ADAL" clId="{BB9BCF68-CAE5-4AD7-AE70-AF4F7BA5F686}" dt="2021-10-20T11:01:37.609" v="1396" actId="20577"/>
        <pc:sldMkLst>
          <pc:docMk/>
          <pc:sldMk cId="2427376159" sldId="264"/>
        </pc:sldMkLst>
        <pc:spChg chg="mod">
          <ac:chgData name="Legal Advice Centre" userId="e0f53960-1d72-4eea-a487-c78d6b379190" providerId="ADAL" clId="{BB9BCF68-CAE5-4AD7-AE70-AF4F7BA5F686}" dt="2021-10-20T10:58:35.260" v="1292" actId="20577"/>
          <ac:spMkLst>
            <pc:docMk/>
            <pc:sldMk cId="2427376159" sldId="264"/>
            <ac:spMk id="3" creationId="{0397D0F3-F713-45C7-A213-B26FB316FC08}"/>
          </ac:spMkLst>
        </pc:spChg>
        <pc:spChg chg="add mod">
          <ac:chgData name="Legal Advice Centre" userId="e0f53960-1d72-4eea-a487-c78d6b379190" providerId="ADAL" clId="{BB9BCF68-CAE5-4AD7-AE70-AF4F7BA5F686}" dt="2021-10-20T11:01:37.609" v="1396" actId="20577"/>
          <ac:spMkLst>
            <pc:docMk/>
            <pc:sldMk cId="2427376159" sldId="264"/>
            <ac:spMk id="4" creationId="{3A6C5AE6-B871-459E-94F8-CEE552E2BF58}"/>
          </ac:spMkLst>
        </pc:spChg>
      </pc:sldChg>
      <pc:sldChg chg="addSp modSp mod">
        <pc:chgData name="Legal Advice Centre" userId="e0f53960-1d72-4eea-a487-c78d6b379190" providerId="ADAL" clId="{BB9BCF68-CAE5-4AD7-AE70-AF4F7BA5F686}" dt="2021-10-20T11:01:42.906" v="1409" actId="20577"/>
        <pc:sldMkLst>
          <pc:docMk/>
          <pc:sldMk cId="469053700" sldId="265"/>
        </pc:sldMkLst>
        <pc:spChg chg="mod">
          <ac:chgData name="Legal Advice Centre" userId="e0f53960-1d72-4eea-a487-c78d6b379190" providerId="ADAL" clId="{BB9BCF68-CAE5-4AD7-AE70-AF4F7BA5F686}" dt="2021-10-20T11:01:00.398" v="1367" actId="20577"/>
          <ac:spMkLst>
            <pc:docMk/>
            <pc:sldMk cId="469053700" sldId="265"/>
            <ac:spMk id="3" creationId="{D467FDD8-FF24-4BB4-A60C-4B3A3CFF4279}"/>
          </ac:spMkLst>
        </pc:spChg>
        <pc:spChg chg="add mod">
          <ac:chgData name="Legal Advice Centre" userId="e0f53960-1d72-4eea-a487-c78d6b379190" providerId="ADAL" clId="{BB9BCF68-CAE5-4AD7-AE70-AF4F7BA5F686}" dt="2021-10-20T11:01:42.906" v="1409" actId="20577"/>
          <ac:spMkLst>
            <pc:docMk/>
            <pc:sldMk cId="469053700" sldId="265"/>
            <ac:spMk id="4" creationId="{3E334ACF-6DC3-443D-9D56-03E8C9E915D1}"/>
          </ac:spMkLst>
        </pc:spChg>
      </pc:sldChg>
      <pc:sldChg chg="addSp modSp mod">
        <pc:chgData name="Legal Advice Centre" userId="e0f53960-1d72-4eea-a487-c78d6b379190" providerId="ADAL" clId="{BB9BCF68-CAE5-4AD7-AE70-AF4F7BA5F686}" dt="2021-10-20T11:03:00.642" v="1532" actId="207"/>
        <pc:sldMkLst>
          <pc:docMk/>
          <pc:sldMk cId="2173467744" sldId="266"/>
        </pc:sldMkLst>
        <pc:spChg chg="mod">
          <ac:chgData name="Legal Advice Centre" userId="e0f53960-1d72-4eea-a487-c78d6b379190" providerId="ADAL" clId="{BB9BCF68-CAE5-4AD7-AE70-AF4F7BA5F686}" dt="2021-10-20T11:03:00.642" v="1532" actId="207"/>
          <ac:spMkLst>
            <pc:docMk/>
            <pc:sldMk cId="2173467744" sldId="266"/>
            <ac:spMk id="3" creationId="{13A68657-543E-4476-B9F6-8E4DD41BCCDF}"/>
          </ac:spMkLst>
        </pc:spChg>
        <pc:spChg chg="add mod">
          <ac:chgData name="Legal Advice Centre" userId="e0f53960-1d72-4eea-a487-c78d6b379190" providerId="ADAL" clId="{BB9BCF68-CAE5-4AD7-AE70-AF4F7BA5F686}" dt="2021-10-20T11:01:48.947" v="1422" actId="20577"/>
          <ac:spMkLst>
            <pc:docMk/>
            <pc:sldMk cId="2173467744" sldId="266"/>
            <ac:spMk id="4" creationId="{4ABB8807-8043-48EE-8DCE-630D20AF482C}"/>
          </ac:spMkLst>
        </pc:spChg>
      </pc:sldChg>
      <pc:sldChg chg="addSp modSp mod">
        <pc:chgData name="Legal Advice Centre" userId="e0f53960-1d72-4eea-a487-c78d6b379190" providerId="ADAL" clId="{BB9BCF68-CAE5-4AD7-AE70-AF4F7BA5F686}" dt="2021-10-20T11:04:54.110" v="1600" actId="20577"/>
        <pc:sldMkLst>
          <pc:docMk/>
          <pc:sldMk cId="3084034381" sldId="267"/>
        </pc:sldMkLst>
        <pc:spChg chg="mod">
          <ac:chgData name="Legal Advice Centre" userId="e0f53960-1d72-4eea-a487-c78d6b379190" providerId="ADAL" clId="{BB9BCF68-CAE5-4AD7-AE70-AF4F7BA5F686}" dt="2021-10-20T11:04:54.110" v="1600" actId="20577"/>
          <ac:spMkLst>
            <pc:docMk/>
            <pc:sldMk cId="3084034381" sldId="267"/>
            <ac:spMk id="3" creationId="{95A76D91-19C1-4AD0-ABFD-65A47ACB19E5}"/>
          </ac:spMkLst>
        </pc:spChg>
        <pc:spChg chg="add mod">
          <ac:chgData name="Legal Advice Centre" userId="e0f53960-1d72-4eea-a487-c78d6b379190" providerId="ADAL" clId="{BB9BCF68-CAE5-4AD7-AE70-AF4F7BA5F686}" dt="2021-10-20T11:03:54.640" v="1571" actId="255"/>
          <ac:spMkLst>
            <pc:docMk/>
            <pc:sldMk cId="3084034381" sldId="267"/>
            <ac:spMk id="4" creationId="{79A58251-3958-4F91-AFAF-3875776E98D1}"/>
          </ac:spMkLst>
        </pc:spChg>
      </pc:sldChg>
      <pc:sldChg chg="addSp modSp mod">
        <pc:chgData name="Legal Advice Centre" userId="e0f53960-1d72-4eea-a487-c78d6b379190" providerId="ADAL" clId="{BB9BCF68-CAE5-4AD7-AE70-AF4F7BA5F686}" dt="2021-10-20T15:02:42.890" v="2880" actId="20577"/>
        <pc:sldMkLst>
          <pc:docMk/>
          <pc:sldMk cId="2031951934" sldId="268"/>
        </pc:sldMkLst>
        <pc:spChg chg="mod">
          <ac:chgData name="Legal Advice Centre" userId="e0f53960-1d72-4eea-a487-c78d6b379190" providerId="ADAL" clId="{BB9BCF68-CAE5-4AD7-AE70-AF4F7BA5F686}" dt="2021-10-20T15:02:42.890" v="2880" actId="20577"/>
          <ac:spMkLst>
            <pc:docMk/>
            <pc:sldMk cId="2031951934" sldId="268"/>
            <ac:spMk id="3" creationId="{568BCA89-23F4-42E9-884E-B286EC415876}"/>
          </ac:spMkLst>
        </pc:spChg>
        <pc:spChg chg="add mod">
          <ac:chgData name="Legal Advice Centre" userId="e0f53960-1d72-4eea-a487-c78d6b379190" providerId="ADAL" clId="{BB9BCF68-CAE5-4AD7-AE70-AF4F7BA5F686}" dt="2021-10-20T11:04:42.482" v="1586" actId="20577"/>
          <ac:spMkLst>
            <pc:docMk/>
            <pc:sldMk cId="2031951934" sldId="268"/>
            <ac:spMk id="4" creationId="{CE31EFA6-682D-46EB-9805-5CA4791B79CA}"/>
          </ac:spMkLst>
        </pc:spChg>
      </pc:sldChg>
      <pc:sldChg chg="addSp modSp mod">
        <pc:chgData name="Legal Advice Centre" userId="e0f53960-1d72-4eea-a487-c78d6b379190" providerId="ADAL" clId="{BB9BCF68-CAE5-4AD7-AE70-AF4F7BA5F686}" dt="2021-10-20T11:06:37.534" v="1628" actId="5793"/>
        <pc:sldMkLst>
          <pc:docMk/>
          <pc:sldMk cId="362903997" sldId="269"/>
        </pc:sldMkLst>
        <pc:spChg chg="mod">
          <ac:chgData name="Legal Advice Centre" userId="e0f53960-1d72-4eea-a487-c78d6b379190" providerId="ADAL" clId="{BB9BCF68-CAE5-4AD7-AE70-AF4F7BA5F686}" dt="2021-10-20T11:06:37.534" v="1628" actId="5793"/>
          <ac:spMkLst>
            <pc:docMk/>
            <pc:sldMk cId="362903997" sldId="269"/>
            <ac:spMk id="3" creationId="{D21394ED-27F8-456F-B1BC-FA7BBC903D19}"/>
          </ac:spMkLst>
        </pc:spChg>
        <pc:spChg chg="add mod">
          <ac:chgData name="Legal Advice Centre" userId="e0f53960-1d72-4eea-a487-c78d6b379190" providerId="ADAL" clId="{BB9BCF68-CAE5-4AD7-AE70-AF4F7BA5F686}" dt="2021-10-20T11:05:57.189" v="1607" actId="20577"/>
          <ac:spMkLst>
            <pc:docMk/>
            <pc:sldMk cId="362903997" sldId="269"/>
            <ac:spMk id="4" creationId="{D42235FD-B366-49AA-B3B7-4C73DB96E243}"/>
          </ac:spMkLst>
        </pc:spChg>
      </pc:sldChg>
      <pc:sldChg chg="addSp modSp mod">
        <pc:chgData name="Legal Advice Centre" userId="e0f53960-1d72-4eea-a487-c78d6b379190" providerId="ADAL" clId="{BB9BCF68-CAE5-4AD7-AE70-AF4F7BA5F686}" dt="2021-10-20T15:04:06.964" v="2898" actId="313"/>
        <pc:sldMkLst>
          <pc:docMk/>
          <pc:sldMk cId="1740127994" sldId="270"/>
        </pc:sldMkLst>
        <pc:spChg chg="mod">
          <ac:chgData name="Legal Advice Centre" userId="e0f53960-1d72-4eea-a487-c78d6b379190" providerId="ADAL" clId="{BB9BCF68-CAE5-4AD7-AE70-AF4F7BA5F686}" dt="2021-10-20T15:04:06.964" v="2898" actId="313"/>
          <ac:spMkLst>
            <pc:docMk/>
            <pc:sldMk cId="1740127994" sldId="270"/>
            <ac:spMk id="3" creationId="{3520B053-0A25-4F67-A10B-900391852671}"/>
          </ac:spMkLst>
        </pc:spChg>
        <pc:spChg chg="add mod">
          <ac:chgData name="Legal Advice Centre" userId="e0f53960-1d72-4eea-a487-c78d6b379190" providerId="ADAL" clId="{BB9BCF68-CAE5-4AD7-AE70-AF4F7BA5F686}" dt="2021-10-20T11:06:55.637" v="1631" actId="20577"/>
          <ac:spMkLst>
            <pc:docMk/>
            <pc:sldMk cId="1740127994" sldId="270"/>
            <ac:spMk id="4" creationId="{55837710-5BEC-44AA-8764-1242EFC2E8E8}"/>
          </ac:spMkLst>
        </pc:spChg>
      </pc:sldChg>
      <pc:sldChg chg="addSp modSp mod">
        <pc:chgData name="Legal Advice Centre" userId="e0f53960-1d72-4eea-a487-c78d6b379190" providerId="ADAL" clId="{BB9BCF68-CAE5-4AD7-AE70-AF4F7BA5F686}" dt="2021-10-20T11:09:39.110" v="1818" actId="5793"/>
        <pc:sldMkLst>
          <pc:docMk/>
          <pc:sldMk cId="3969311943" sldId="271"/>
        </pc:sldMkLst>
        <pc:spChg chg="mod">
          <ac:chgData name="Legal Advice Centre" userId="e0f53960-1d72-4eea-a487-c78d6b379190" providerId="ADAL" clId="{BB9BCF68-CAE5-4AD7-AE70-AF4F7BA5F686}" dt="2021-10-20T11:09:39.110" v="1818" actId="5793"/>
          <ac:spMkLst>
            <pc:docMk/>
            <pc:sldMk cId="3969311943" sldId="271"/>
            <ac:spMk id="3" creationId="{70D7BF4D-818D-47BE-8E65-14A2E5FF93F4}"/>
          </ac:spMkLst>
        </pc:spChg>
        <pc:spChg chg="add mod">
          <ac:chgData name="Legal Advice Centre" userId="e0f53960-1d72-4eea-a487-c78d6b379190" providerId="ADAL" clId="{BB9BCF68-CAE5-4AD7-AE70-AF4F7BA5F686}" dt="2021-10-20T11:08:41.941" v="1752" actId="255"/>
          <ac:spMkLst>
            <pc:docMk/>
            <pc:sldMk cId="3969311943" sldId="271"/>
            <ac:spMk id="4" creationId="{EF49419B-24B8-4F63-AB2E-EEF424B6CF41}"/>
          </ac:spMkLst>
        </pc:spChg>
      </pc:sldChg>
      <pc:sldChg chg="addSp delSp modSp mod">
        <pc:chgData name="Legal Advice Centre" userId="e0f53960-1d72-4eea-a487-c78d6b379190" providerId="ADAL" clId="{BB9BCF68-CAE5-4AD7-AE70-AF4F7BA5F686}" dt="2021-10-20T15:06:10.221" v="2914" actId="20577"/>
        <pc:sldMkLst>
          <pc:docMk/>
          <pc:sldMk cId="3218348342" sldId="272"/>
        </pc:sldMkLst>
        <pc:spChg chg="mod">
          <ac:chgData name="Legal Advice Centre" userId="e0f53960-1d72-4eea-a487-c78d6b379190" providerId="ADAL" clId="{BB9BCF68-CAE5-4AD7-AE70-AF4F7BA5F686}" dt="2021-10-20T15:06:10.221" v="2914" actId="20577"/>
          <ac:spMkLst>
            <pc:docMk/>
            <pc:sldMk cId="3218348342" sldId="272"/>
            <ac:spMk id="3" creationId="{ED7E8EFC-1C11-4687-963D-538D3E62BEC2}"/>
          </ac:spMkLst>
        </pc:spChg>
        <pc:spChg chg="add del mod">
          <ac:chgData name="Legal Advice Centre" userId="e0f53960-1d72-4eea-a487-c78d6b379190" providerId="ADAL" clId="{BB9BCF68-CAE5-4AD7-AE70-AF4F7BA5F686}" dt="2021-10-20T11:10:52.656" v="1825" actId="478"/>
          <ac:spMkLst>
            <pc:docMk/>
            <pc:sldMk cId="3218348342" sldId="272"/>
            <ac:spMk id="4" creationId="{B517D370-4D30-4A22-98D9-A29443F59FE4}"/>
          </ac:spMkLst>
        </pc:spChg>
        <pc:spChg chg="add mod">
          <ac:chgData name="Legal Advice Centre" userId="e0f53960-1d72-4eea-a487-c78d6b379190" providerId="ADAL" clId="{BB9BCF68-CAE5-4AD7-AE70-AF4F7BA5F686}" dt="2021-10-20T11:11:00.995" v="1831" actId="20577"/>
          <ac:spMkLst>
            <pc:docMk/>
            <pc:sldMk cId="3218348342" sldId="272"/>
            <ac:spMk id="5" creationId="{C44C90B8-EA0A-43F0-A7D7-17F3CCF41D69}"/>
          </ac:spMkLst>
        </pc:spChg>
      </pc:sldChg>
      <pc:sldChg chg="addSp modSp mod">
        <pc:chgData name="Legal Advice Centre" userId="e0f53960-1d72-4eea-a487-c78d6b379190" providerId="ADAL" clId="{BB9BCF68-CAE5-4AD7-AE70-AF4F7BA5F686}" dt="2021-10-20T15:06:51.805" v="2929" actId="20577"/>
        <pc:sldMkLst>
          <pc:docMk/>
          <pc:sldMk cId="3302723998" sldId="273"/>
        </pc:sldMkLst>
        <pc:spChg chg="mod">
          <ac:chgData name="Legal Advice Centre" userId="e0f53960-1d72-4eea-a487-c78d6b379190" providerId="ADAL" clId="{BB9BCF68-CAE5-4AD7-AE70-AF4F7BA5F686}" dt="2021-10-20T15:06:51.805" v="2929" actId="20577"/>
          <ac:spMkLst>
            <pc:docMk/>
            <pc:sldMk cId="3302723998" sldId="273"/>
            <ac:spMk id="3" creationId="{9A46847C-297B-4CFE-AC3E-82FE89791C34}"/>
          </ac:spMkLst>
        </pc:spChg>
        <pc:spChg chg="add mod">
          <ac:chgData name="Legal Advice Centre" userId="e0f53960-1d72-4eea-a487-c78d6b379190" providerId="ADAL" clId="{BB9BCF68-CAE5-4AD7-AE70-AF4F7BA5F686}" dt="2021-10-20T11:11:52.650" v="1842" actId="255"/>
          <ac:spMkLst>
            <pc:docMk/>
            <pc:sldMk cId="3302723998" sldId="273"/>
            <ac:spMk id="4" creationId="{6BCD4B09-55BB-4687-9158-15BFC197BC6A}"/>
          </ac:spMkLst>
        </pc:spChg>
      </pc:sldChg>
      <pc:sldChg chg="modSp del mod">
        <pc:chgData name="Legal Advice Centre" userId="e0f53960-1d72-4eea-a487-c78d6b379190" providerId="ADAL" clId="{BB9BCF68-CAE5-4AD7-AE70-AF4F7BA5F686}" dt="2021-10-20T11:12:56.981" v="1854" actId="2696"/>
        <pc:sldMkLst>
          <pc:docMk/>
          <pc:sldMk cId="1310590493" sldId="274"/>
        </pc:sldMkLst>
        <pc:spChg chg="mod">
          <ac:chgData name="Legal Advice Centre" userId="e0f53960-1d72-4eea-a487-c78d6b379190" providerId="ADAL" clId="{BB9BCF68-CAE5-4AD7-AE70-AF4F7BA5F686}" dt="2021-10-20T11:12:24.554" v="1846" actId="21"/>
          <ac:spMkLst>
            <pc:docMk/>
            <pc:sldMk cId="1310590493" sldId="274"/>
            <ac:spMk id="3" creationId="{DAFEE137-A656-4A26-8E1D-B3F6716AC519}"/>
          </ac:spMkLst>
        </pc:spChg>
      </pc:sldChg>
      <pc:sldChg chg="modSp mod">
        <pc:chgData name="Legal Advice Centre" userId="e0f53960-1d72-4eea-a487-c78d6b379190" providerId="ADAL" clId="{BB9BCF68-CAE5-4AD7-AE70-AF4F7BA5F686}" dt="2021-10-20T11:13:57.476" v="1900" actId="27636"/>
        <pc:sldMkLst>
          <pc:docMk/>
          <pc:sldMk cId="3245023799" sldId="275"/>
        </pc:sldMkLst>
        <pc:spChg chg="mod">
          <ac:chgData name="Legal Advice Centre" userId="e0f53960-1d72-4eea-a487-c78d6b379190" providerId="ADAL" clId="{BB9BCF68-CAE5-4AD7-AE70-AF4F7BA5F686}" dt="2021-10-20T11:13:57.476" v="1900" actId="27636"/>
          <ac:spMkLst>
            <pc:docMk/>
            <pc:sldMk cId="3245023799" sldId="275"/>
            <ac:spMk id="2" creationId="{098BFAE4-4543-4A9F-9358-704527BEB0CA}"/>
          </ac:spMkLst>
        </pc:spChg>
      </pc:sldChg>
      <pc:sldChg chg="modSp mod">
        <pc:chgData name="Legal Advice Centre" userId="e0f53960-1d72-4eea-a487-c78d6b379190" providerId="ADAL" clId="{BB9BCF68-CAE5-4AD7-AE70-AF4F7BA5F686}" dt="2021-10-20T11:03:23.354" v="1567" actId="20577"/>
        <pc:sldMkLst>
          <pc:docMk/>
          <pc:sldMk cId="107415195" sldId="276"/>
        </pc:sldMkLst>
        <pc:spChg chg="mod">
          <ac:chgData name="Legal Advice Centre" userId="e0f53960-1d72-4eea-a487-c78d6b379190" providerId="ADAL" clId="{BB9BCF68-CAE5-4AD7-AE70-AF4F7BA5F686}" dt="2021-10-20T11:03:23.354" v="1567" actId="20577"/>
          <ac:spMkLst>
            <pc:docMk/>
            <pc:sldMk cId="107415195" sldId="276"/>
            <ac:spMk id="3" creationId="{60E7A2E3-8185-46C3-A290-74A942E4707A}"/>
          </ac:spMkLst>
        </pc:spChg>
      </pc:sldChg>
      <pc:sldChg chg="delSp modSp mod">
        <pc:chgData name="Legal Advice Centre" userId="e0f53960-1d72-4eea-a487-c78d6b379190" providerId="ADAL" clId="{BB9BCF68-CAE5-4AD7-AE70-AF4F7BA5F686}" dt="2021-10-20T14:41:46.189" v="2689" actId="20577"/>
        <pc:sldMkLst>
          <pc:docMk/>
          <pc:sldMk cId="1893013330" sldId="277"/>
        </pc:sldMkLst>
        <pc:spChg chg="del mod">
          <ac:chgData name="Legal Advice Centre" userId="e0f53960-1d72-4eea-a487-c78d6b379190" providerId="ADAL" clId="{BB9BCF68-CAE5-4AD7-AE70-AF4F7BA5F686}" dt="2021-10-20T10:04:23.947" v="419" actId="478"/>
          <ac:spMkLst>
            <pc:docMk/>
            <pc:sldMk cId="1893013330" sldId="277"/>
            <ac:spMk id="2" creationId="{097889AD-6960-454D-8A4B-7E4CCB68820F}"/>
          </ac:spMkLst>
        </pc:spChg>
        <pc:spChg chg="mod">
          <ac:chgData name="Legal Advice Centre" userId="e0f53960-1d72-4eea-a487-c78d6b379190" providerId="ADAL" clId="{BB9BCF68-CAE5-4AD7-AE70-AF4F7BA5F686}" dt="2021-10-20T14:41:46.189" v="2689" actId="20577"/>
          <ac:spMkLst>
            <pc:docMk/>
            <pc:sldMk cId="1893013330" sldId="277"/>
            <ac:spMk id="3" creationId="{7E78DEA3-1FAD-43E2-82E5-2A805789EE74}"/>
          </ac:spMkLst>
        </pc:spChg>
      </pc:sldChg>
      <pc:sldChg chg="del">
        <pc:chgData name="Legal Advice Centre" userId="e0f53960-1d72-4eea-a487-c78d6b379190" providerId="ADAL" clId="{BB9BCF68-CAE5-4AD7-AE70-AF4F7BA5F686}" dt="2021-10-20T10:44:27.974" v="914" actId="2696"/>
        <pc:sldMkLst>
          <pc:docMk/>
          <pc:sldMk cId="2932703637" sldId="278"/>
        </pc:sldMkLst>
      </pc:sldChg>
      <pc:sldChg chg="addSp modSp mod">
        <pc:chgData name="Legal Advice Centre" userId="e0f53960-1d72-4eea-a487-c78d6b379190" providerId="ADAL" clId="{BB9BCF68-CAE5-4AD7-AE70-AF4F7BA5F686}" dt="2021-10-20T14:59:13.294" v="2824" actId="20577"/>
        <pc:sldMkLst>
          <pc:docMk/>
          <pc:sldMk cId="3729525105" sldId="279"/>
        </pc:sldMkLst>
        <pc:spChg chg="mod">
          <ac:chgData name="Legal Advice Centre" userId="e0f53960-1d72-4eea-a487-c78d6b379190" providerId="ADAL" clId="{BB9BCF68-CAE5-4AD7-AE70-AF4F7BA5F686}" dt="2021-10-20T10:56:04.679" v="1231" actId="255"/>
          <ac:spMkLst>
            <pc:docMk/>
            <pc:sldMk cId="3729525105" sldId="279"/>
            <ac:spMk id="3" creationId="{E913BCFB-6508-4C15-BFF3-EBF8D47BCED0}"/>
          </ac:spMkLst>
        </pc:spChg>
        <pc:spChg chg="add mod">
          <ac:chgData name="Legal Advice Centre" userId="e0f53960-1d72-4eea-a487-c78d6b379190" providerId="ADAL" clId="{BB9BCF68-CAE5-4AD7-AE70-AF4F7BA5F686}" dt="2021-10-20T14:59:13.294" v="2824" actId="20577"/>
          <ac:spMkLst>
            <pc:docMk/>
            <pc:sldMk cId="3729525105" sldId="279"/>
            <ac:spMk id="4" creationId="{ADC2FE85-BBE9-4063-A7BF-288B052E78A3}"/>
          </ac:spMkLst>
        </pc:spChg>
      </pc:sldChg>
      <pc:sldChg chg="modSp del mod">
        <pc:chgData name="Legal Advice Centre" userId="e0f53960-1d72-4eea-a487-c78d6b379190" providerId="ADAL" clId="{BB9BCF68-CAE5-4AD7-AE70-AF4F7BA5F686}" dt="2021-10-20T10:50:22.225" v="1011" actId="2696"/>
        <pc:sldMkLst>
          <pc:docMk/>
          <pc:sldMk cId="2104444652" sldId="281"/>
        </pc:sldMkLst>
        <pc:spChg chg="mod">
          <ac:chgData name="Legal Advice Centre" userId="e0f53960-1d72-4eea-a487-c78d6b379190" providerId="ADAL" clId="{BB9BCF68-CAE5-4AD7-AE70-AF4F7BA5F686}" dt="2021-10-20T10:50:19.030" v="1010" actId="20577"/>
          <ac:spMkLst>
            <pc:docMk/>
            <pc:sldMk cId="2104444652" sldId="281"/>
            <ac:spMk id="3" creationId="{4C8183BC-92E2-4713-A02C-18EFAF38F9D1}"/>
          </ac:spMkLst>
        </pc:spChg>
      </pc:sldChg>
      <pc:sldChg chg="addSp delSp modSp mod">
        <pc:chgData name="Legal Advice Centre" userId="e0f53960-1d72-4eea-a487-c78d6b379190" providerId="ADAL" clId="{BB9BCF68-CAE5-4AD7-AE70-AF4F7BA5F686}" dt="2021-10-20T14:58:32.827" v="2805" actId="20577"/>
        <pc:sldMkLst>
          <pc:docMk/>
          <pc:sldMk cId="930575488" sldId="282"/>
        </pc:sldMkLst>
        <pc:spChg chg="mod">
          <ac:chgData name="Legal Advice Centre" userId="e0f53960-1d72-4eea-a487-c78d6b379190" providerId="ADAL" clId="{BB9BCF68-CAE5-4AD7-AE70-AF4F7BA5F686}" dt="2021-10-20T14:58:32.827" v="2805" actId="20577"/>
          <ac:spMkLst>
            <pc:docMk/>
            <pc:sldMk cId="930575488" sldId="282"/>
            <ac:spMk id="3" creationId="{9C4108FA-686C-46B7-92F1-D6B6144C1723}"/>
          </ac:spMkLst>
        </pc:spChg>
        <pc:spChg chg="add del mod">
          <ac:chgData name="Legal Advice Centre" userId="e0f53960-1d72-4eea-a487-c78d6b379190" providerId="ADAL" clId="{BB9BCF68-CAE5-4AD7-AE70-AF4F7BA5F686}" dt="2021-10-20T10:53:45.138" v="1202" actId="20577"/>
          <ac:spMkLst>
            <pc:docMk/>
            <pc:sldMk cId="930575488" sldId="282"/>
            <ac:spMk id="4" creationId="{B0F5BF00-05B7-4DF7-9EB9-CB8867A5E6C6}"/>
          </ac:spMkLst>
        </pc:spChg>
      </pc:sldChg>
      <pc:sldChg chg="modSp mod">
        <pc:chgData name="Legal Advice Centre" userId="e0f53960-1d72-4eea-a487-c78d6b379190" providerId="ADAL" clId="{BB9BCF68-CAE5-4AD7-AE70-AF4F7BA5F686}" dt="2021-10-20T14:28:43.892" v="2405" actId="20577"/>
        <pc:sldMkLst>
          <pc:docMk/>
          <pc:sldMk cId="3045661407" sldId="283"/>
        </pc:sldMkLst>
        <pc:spChg chg="mod">
          <ac:chgData name="Legal Advice Centre" userId="e0f53960-1d72-4eea-a487-c78d6b379190" providerId="ADAL" clId="{BB9BCF68-CAE5-4AD7-AE70-AF4F7BA5F686}" dt="2021-10-20T14:28:43.892" v="2405" actId="20577"/>
          <ac:spMkLst>
            <pc:docMk/>
            <pc:sldMk cId="3045661407" sldId="283"/>
            <ac:spMk id="3" creationId="{BA858A9F-9778-4711-B0B7-1EDCD8E4215B}"/>
          </ac:spMkLst>
        </pc:spChg>
      </pc:sldChg>
      <pc:sldChg chg="modSp mod">
        <pc:chgData name="Legal Advice Centre" userId="e0f53960-1d72-4eea-a487-c78d6b379190" providerId="ADAL" clId="{BB9BCF68-CAE5-4AD7-AE70-AF4F7BA5F686}" dt="2021-10-20T14:31:18.519" v="2417" actId="20577"/>
        <pc:sldMkLst>
          <pc:docMk/>
          <pc:sldMk cId="327931776" sldId="285"/>
        </pc:sldMkLst>
        <pc:spChg chg="mod">
          <ac:chgData name="Legal Advice Centre" userId="e0f53960-1d72-4eea-a487-c78d6b379190" providerId="ADAL" clId="{BB9BCF68-CAE5-4AD7-AE70-AF4F7BA5F686}" dt="2021-10-20T14:31:18.519" v="2417" actId="20577"/>
          <ac:spMkLst>
            <pc:docMk/>
            <pc:sldMk cId="327931776" sldId="285"/>
            <ac:spMk id="3" creationId="{0AAD8C41-5B9D-43F7-9998-D447C6B2ED6C}"/>
          </ac:spMkLst>
        </pc:spChg>
      </pc:sldChg>
      <pc:sldChg chg="del">
        <pc:chgData name="Legal Advice Centre" userId="e0f53960-1d72-4eea-a487-c78d6b379190" providerId="ADAL" clId="{BB9BCF68-CAE5-4AD7-AE70-AF4F7BA5F686}" dt="2021-10-20T09:50:29.602" v="196" actId="2696"/>
        <pc:sldMkLst>
          <pc:docMk/>
          <pc:sldMk cId="3144303174" sldId="286"/>
        </pc:sldMkLst>
      </pc:sldChg>
      <pc:sldChg chg="addSp delSp modSp mod modClrScheme chgLayout">
        <pc:chgData name="Legal Advice Centre" userId="e0f53960-1d72-4eea-a487-c78d6b379190" providerId="ADAL" clId="{BB9BCF68-CAE5-4AD7-AE70-AF4F7BA5F686}" dt="2021-10-20T09:55:33.031" v="270" actId="14100"/>
        <pc:sldMkLst>
          <pc:docMk/>
          <pc:sldMk cId="3646711156" sldId="287"/>
        </pc:sldMkLst>
        <pc:spChg chg="mod ord">
          <ac:chgData name="Legal Advice Centre" userId="e0f53960-1d72-4eea-a487-c78d6b379190" providerId="ADAL" clId="{BB9BCF68-CAE5-4AD7-AE70-AF4F7BA5F686}" dt="2021-10-20T09:54:53.627" v="269" actId="700"/>
          <ac:spMkLst>
            <pc:docMk/>
            <pc:sldMk cId="3646711156" sldId="287"/>
            <ac:spMk id="2" creationId="{3BC028DA-A36B-41AE-9C76-79865A0C44BB}"/>
          </ac:spMkLst>
        </pc:spChg>
        <pc:spChg chg="del mod">
          <ac:chgData name="Legal Advice Centre" userId="e0f53960-1d72-4eea-a487-c78d6b379190" providerId="ADAL" clId="{BB9BCF68-CAE5-4AD7-AE70-AF4F7BA5F686}" dt="2021-10-20T09:52:16.886" v="237" actId="478"/>
          <ac:spMkLst>
            <pc:docMk/>
            <pc:sldMk cId="3646711156" sldId="287"/>
            <ac:spMk id="3" creationId="{E0DC919B-A4A0-4FB6-BDE0-45AA6F320B22}"/>
          </ac:spMkLst>
        </pc:spChg>
        <pc:spChg chg="add del mod ord">
          <ac:chgData name="Legal Advice Centre" userId="e0f53960-1d72-4eea-a487-c78d6b379190" providerId="ADAL" clId="{BB9BCF68-CAE5-4AD7-AE70-AF4F7BA5F686}" dt="2021-10-20T09:54:53.627" v="269" actId="700"/>
          <ac:spMkLst>
            <pc:docMk/>
            <pc:sldMk cId="3646711156" sldId="287"/>
            <ac:spMk id="10" creationId="{DE3A8710-663D-474D-AA91-E4BEA9972388}"/>
          </ac:spMkLst>
        </pc:spChg>
        <pc:picChg chg="del">
          <ac:chgData name="Legal Advice Centre" userId="e0f53960-1d72-4eea-a487-c78d6b379190" providerId="ADAL" clId="{BB9BCF68-CAE5-4AD7-AE70-AF4F7BA5F686}" dt="2021-10-20T09:53:52.064" v="259" actId="478"/>
          <ac:picMkLst>
            <pc:docMk/>
            <pc:sldMk cId="3646711156" sldId="287"/>
            <ac:picMk id="4" creationId="{EE86B20A-7146-4B52-A2B9-8F0583F9C105}"/>
          </ac:picMkLst>
        </pc:picChg>
        <pc:picChg chg="add mod">
          <ac:chgData name="Legal Advice Centre" userId="e0f53960-1d72-4eea-a487-c78d6b379190" providerId="ADAL" clId="{BB9BCF68-CAE5-4AD7-AE70-AF4F7BA5F686}" dt="2021-10-20T09:55:33.031" v="270" actId="14100"/>
          <ac:picMkLst>
            <pc:docMk/>
            <pc:sldMk cId="3646711156" sldId="287"/>
            <ac:picMk id="9" creationId="{D7AA99A6-0430-4C06-A42B-E2E58684C332}"/>
          </ac:picMkLst>
        </pc:picChg>
      </pc:sldChg>
      <pc:sldChg chg="modSp mod">
        <pc:chgData name="Legal Advice Centre" userId="e0f53960-1d72-4eea-a487-c78d6b379190" providerId="ADAL" clId="{BB9BCF68-CAE5-4AD7-AE70-AF4F7BA5F686}" dt="2021-10-20T14:38:01.136" v="2424" actId="20577"/>
        <pc:sldMkLst>
          <pc:docMk/>
          <pc:sldMk cId="1585843142" sldId="288"/>
        </pc:sldMkLst>
        <pc:spChg chg="mod">
          <ac:chgData name="Legal Advice Centre" userId="e0f53960-1d72-4eea-a487-c78d6b379190" providerId="ADAL" clId="{BB9BCF68-CAE5-4AD7-AE70-AF4F7BA5F686}" dt="2021-10-20T09:51:32.542" v="205" actId="27636"/>
          <ac:spMkLst>
            <pc:docMk/>
            <pc:sldMk cId="1585843142" sldId="288"/>
            <ac:spMk id="2" creationId="{8E51DA6C-CF8A-45C6-BBC5-58034B5256FF}"/>
          </ac:spMkLst>
        </pc:spChg>
        <pc:spChg chg="mod">
          <ac:chgData name="Legal Advice Centre" userId="e0f53960-1d72-4eea-a487-c78d6b379190" providerId="ADAL" clId="{BB9BCF68-CAE5-4AD7-AE70-AF4F7BA5F686}" dt="2021-10-20T14:38:01.136" v="2424" actId="20577"/>
          <ac:spMkLst>
            <pc:docMk/>
            <pc:sldMk cId="1585843142" sldId="288"/>
            <ac:spMk id="3" creationId="{A9A4F501-5C89-43EB-A9F5-7F1B4520D6D2}"/>
          </ac:spMkLst>
        </pc:spChg>
      </pc:sldChg>
      <pc:sldChg chg="modSp mod">
        <pc:chgData name="Legal Advice Centre" userId="e0f53960-1d72-4eea-a487-c78d6b379190" providerId="ADAL" clId="{BB9BCF68-CAE5-4AD7-AE70-AF4F7BA5F686}" dt="2021-10-20T09:43:43.142" v="16" actId="207"/>
        <pc:sldMkLst>
          <pc:docMk/>
          <pc:sldMk cId="1319284267" sldId="289"/>
        </pc:sldMkLst>
        <pc:spChg chg="mod">
          <ac:chgData name="Legal Advice Centre" userId="e0f53960-1d72-4eea-a487-c78d6b379190" providerId="ADAL" clId="{BB9BCF68-CAE5-4AD7-AE70-AF4F7BA5F686}" dt="2021-10-20T09:43:43.142" v="16" actId="207"/>
          <ac:spMkLst>
            <pc:docMk/>
            <pc:sldMk cId="1319284267" sldId="289"/>
            <ac:spMk id="3" creationId="{0AAD8C41-5B9D-43F7-9998-D447C6B2ED6C}"/>
          </ac:spMkLst>
        </pc:spChg>
      </pc:sldChg>
      <pc:sldChg chg="modSp add mod">
        <pc:chgData name="Legal Advice Centre" userId="e0f53960-1d72-4eea-a487-c78d6b379190" providerId="ADAL" clId="{BB9BCF68-CAE5-4AD7-AE70-AF4F7BA5F686}" dt="2021-10-20T14:43:38.597" v="2691" actId="20577"/>
        <pc:sldMkLst>
          <pc:docMk/>
          <pc:sldMk cId="3152938546" sldId="290"/>
        </pc:sldMkLst>
        <pc:spChg chg="mod">
          <ac:chgData name="Legal Advice Centre" userId="e0f53960-1d72-4eea-a487-c78d6b379190" providerId="ADAL" clId="{BB9BCF68-CAE5-4AD7-AE70-AF4F7BA5F686}" dt="2021-10-20T10:05:34.146" v="453" actId="20577"/>
          <ac:spMkLst>
            <pc:docMk/>
            <pc:sldMk cId="3152938546" sldId="290"/>
            <ac:spMk id="2" creationId="{88267274-3A77-4B94-BA71-3462A44CC434}"/>
          </ac:spMkLst>
        </pc:spChg>
        <pc:spChg chg="mod">
          <ac:chgData name="Legal Advice Centre" userId="e0f53960-1d72-4eea-a487-c78d6b379190" providerId="ADAL" clId="{BB9BCF68-CAE5-4AD7-AE70-AF4F7BA5F686}" dt="2021-10-20T14:43:38.597" v="2691" actId="20577"/>
          <ac:spMkLst>
            <pc:docMk/>
            <pc:sldMk cId="3152938546" sldId="290"/>
            <ac:spMk id="3" creationId="{0AAD8C41-5B9D-43F7-9998-D447C6B2ED6C}"/>
          </ac:spMkLst>
        </pc:spChg>
      </pc:sldChg>
      <pc:sldChg chg="modSp add mod">
        <pc:chgData name="Legal Advice Centre" userId="e0f53960-1d72-4eea-a487-c78d6b379190" providerId="ADAL" clId="{BB9BCF68-CAE5-4AD7-AE70-AF4F7BA5F686}" dt="2021-10-20T10:14:24.341" v="681" actId="20577"/>
        <pc:sldMkLst>
          <pc:docMk/>
          <pc:sldMk cId="3652575343" sldId="291"/>
        </pc:sldMkLst>
        <pc:spChg chg="mod">
          <ac:chgData name="Legal Advice Centre" userId="e0f53960-1d72-4eea-a487-c78d6b379190" providerId="ADAL" clId="{BB9BCF68-CAE5-4AD7-AE70-AF4F7BA5F686}" dt="2021-10-20T10:13:20.599" v="621" actId="20577"/>
          <ac:spMkLst>
            <pc:docMk/>
            <pc:sldMk cId="3652575343" sldId="291"/>
            <ac:spMk id="2" creationId="{88267274-3A77-4B94-BA71-3462A44CC434}"/>
          </ac:spMkLst>
        </pc:spChg>
        <pc:spChg chg="mod">
          <ac:chgData name="Legal Advice Centre" userId="e0f53960-1d72-4eea-a487-c78d6b379190" providerId="ADAL" clId="{BB9BCF68-CAE5-4AD7-AE70-AF4F7BA5F686}" dt="2021-10-20T10:14:24.341" v="681" actId="20577"/>
          <ac:spMkLst>
            <pc:docMk/>
            <pc:sldMk cId="3652575343" sldId="291"/>
            <ac:spMk id="3" creationId="{0AAD8C41-5B9D-43F7-9998-D447C6B2ED6C}"/>
          </ac:spMkLst>
        </pc:spChg>
      </pc:sldChg>
      <pc:sldChg chg="addSp delSp modSp add mod">
        <pc:chgData name="Legal Advice Centre" userId="e0f53960-1d72-4eea-a487-c78d6b379190" providerId="ADAL" clId="{BB9BCF68-CAE5-4AD7-AE70-AF4F7BA5F686}" dt="2021-10-20T14:46:19.926" v="2693" actId="20577"/>
        <pc:sldMkLst>
          <pc:docMk/>
          <pc:sldMk cId="4128896034" sldId="292"/>
        </pc:sldMkLst>
        <pc:spChg chg="mod">
          <ac:chgData name="Legal Advice Centre" userId="e0f53960-1d72-4eea-a487-c78d6b379190" providerId="ADAL" clId="{BB9BCF68-CAE5-4AD7-AE70-AF4F7BA5F686}" dt="2021-10-20T11:27:38.911" v="2119" actId="2711"/>
          <ac:spMkLst>
            <pc:docMk/>
            <pc:sldMk cId="4128896034" sldId="292"/>
            <ac:spMk id="2" creationId="{88267274-3A77-4B94-BA71-3462A44CC434}"/>
          </ac:spMkLst>
        </pc:spChg>
        <pc:spChg chg="mod">
          <ac:chgData name="Legal Advice Centre" userId="e0f53960-1d72-4eea-a487-c78d6b379190" providerId="ADAL" clId="{BB9BCF68-CAE5-4AD7-AE70-AF4F7BA5F686}" dt="2021-10-20T14:46:19.926" v="2693" actId="20577"/>
          <ac:spMkLst>
            <pc:docMk/>
            <pc:sldMk cId="4128896034" sldId="292"/>
            <ac:spMk id="3" creationId="{0AAD8C41-5B9D-43F7-9998-D447C6B2ED6C}"/>
          </ac:spMkLst>
        </pc:spChg>
        <pc:spChg chg="add del">
          <ac:chgData name="Legal Advice Centre" userId="e0f53960-1d72-4eea-a487-c78d6b379190" providerId="ADAL" clId="{BB9BCF68-CAE5-4AD7-AE70-AF4F7BA5F686}" dt="2021-10-20T11:17:40.049" v="1915" actId="22"/>
          <ac:spMkLst>
            <pc:docMk/>
            <pc:sldMk cId="4128896034" sldId="292"/>
            <ac:spMk id="7" creationId="{C040C3FB-52D0-46C9-A7CF-51879938F6BB}"/>
          </ac:spMkLst>
        </pc:spChg>
        <pc:picChg chg="add del">
          <ac:chgData name="Legal Advice Centre" userId="e0f53960-1d72-4eea-a487-c78d6b379190" providerId="ADAL" clId="{BB9BCF68-CAE5-4AD7-AE70-AF4F7BA5F686}" dt="2021-10-20T11:17:32.867" v="1913" actId="22"/>
          <ac:picMkLst>
            <pc:docMk/>
            <pc:sldMk cId="4128896034" sldId="292"/>
            <ac:picMk id="5" creationId="{340413FD-02E7-4EEA-9EC5-17AF41F1E632}"/>
          </ac:picMkLst>
        </pc:picChg>
      </pc:sldChg>
      <pc:sldChg chg="modSp add mod">
        <pc:chgData name="Legal Advice Centre" userId="e0f53960-1d72-4eea-a487-c78d6b379190" providerId="ADAL" clId="{BB9BCF68-CAE5-4AD7-AE70-AF4F7BA5F686}" dt="2021-10-20T14:53:58.417" v="2757" actId="255"/>
        <pc:sldMkLst>
          <pc:docMk/>
          <pc:sldMk cId="3051141148" sldId="293"/>
        </pc:sldMkLst>
        <pc:spChg chg="mod">
          <ac:chgData name="Legal Advice Centre" userId="e0f53960-1d72-4eea-a487-c78d6b379190" providerId="ADAL" clId="{BB9BCF68-CAE5-4AD7-AE70-AF4F7BA5F686}" dt="2021-10-20T10:44:15.403" v="913" actId="20577"/>
          <ac:spMkLst>
            <pc:docMk/>
            <pc:sldMk cId="3051141148" sldId="293"/>
            <ac:spMk id="2" creationId="{88267274-3A77-4B94-BA71-3462A44CC434}"/>
          </ac:spMkLst>
        </pc:spChg>
        <pc:spChg chg="mod">
          <ac:chgData name="Legal Advice Centre" userId="e0f53960-1d72-4eea-a487-c78d6b379190" providerId="ADAL" clId="{BB9BCF68-CAE5-4AD7-AE70-AF4F7BA5F686}" dt="2021-10-20T14:53:58.417" v="2757" actId="255"/>
          <ac:spMkLst>
            <pc:docMk/>
            <pc:sldMk cId="3051141148" sldId="293"/>
            <ac:spMk id="3" creationId="{0AAD8C41-5B9D-43F7-9998-D447C6B2ED6C}"/>
          </ac:spMkLst>
        </pc:spChg>
      </pc:sldChg>
      <pc:sldChg chg="modSp add mod">
        <pc:chgData name="Legal Advice Centre" userId="e0f53960-1d72-4eea-a487-c78d6b379190" providerId="ADAL" clId="{BB9BCF68-CAE5-4AD7-AE70-AF4F7BA5F686}" dt="2021-10-20T11:34:17.870" v="2370" actId="27636"/>
        <pc:sldMkLst>
          <pc:docMk/>
          <pc:sldMk cId="4073999547" sldId="294"/>
        </pc:sldMkLst>
        <pc:spChg chg="mod">
          <ac:chgData name="Legal Advice Centre" userId="e0f53960-1d72-4eea-a487-c78d6b379190" providerId="ADAL" clId="{BB9BCF68-CAE5-4AD7-AE70-AF4F7BA5F686}" dt="2021-10-20T11:34:15.980" v="2368" actId="20577"/>
          <ac:spMkLst>
            <pc:docMk/>
            <pc:sldMk cId="4073999547" sldId="294"/>
            <ac:spMk id="2" creationId="{88267274-3A77-4B94-BA71-3462A44CC434}"/>
          </ac:spMkLst>
        </pc:spChg>
        <pc:spChg chg="mod">
          <ac:chgData name="Legal Advice Centre" userId="e0f53960-1d72-4eea-a487-c78d6b379190" providerId="ADAL" clId="{BB9BCF68-CAE5-4AD7-AE70-AF4F7BA5F686}" dt="2021-10-20T11:34:17.870" v="2370" actId="27636"/>
          <ac:spMkLst>
            <pc:docMk/>
            <pc:sldMk cId="4073999547" sldId="294"/>
            <ac:spMk id="3" creationId="{0AAD8C41-5B9D-43F7-9998-D447C6B2ED6C}"/>
          </ac:spMkLst>
        </pc:spChg>
      </pc:sldChg>
      <pc:sldChg chg="modSp add mod">
        <pc:chgData name="Legal Advice Centre" userId="e0f53960-1d72-4eea-a487-c78d6b379190" providerId="ADAL" clId="{BB9BCF68-CAE5-4AD7-AE70-AF4F7BA5F686}" dt="2021-10-20T11:31:15.485" v="2283" actId="20577"/>
        <pc:sldMkLst>
          <pc:docMk/>
          <pc:sldMk cId="2393219739" sldId="295"/>
        </pc:sldMkLst>
        <pc:spChg chg="mod">
          <ac:chgData name="Legal Advice Centre" userId="e0f53960-1d72-4eea-a487-c78d6b379190" providerId="ADAL" clId="{BB9BCF68-CAE5-4AD7-AE70-AF4F7BA5F686}" dt="2021-10-20T11:29:45.012" v="2219" actId="2711"/>
          <ac:spMkLst>
            <pc:docMk/>
            <pc:sldMk cId="2393219739" sldId="295"/>
            <ac:spMk id="2" creationId="{88267274-3A77-4B94-BA71-3462A44CC434}"/>
          </ac:spMkLst>
        </pc:spChg>
        <pc:spChg chg="mod">
          <ac:chgData name="Legal Advice Centre" userId="e0f53960-1d72-4eea-a487-c78d6b379190" providerId="ADAL" clId="{BB9BCF68-CAE5-4AD7-AE70-AF4F7BA5F686}" dt="2021-10-20T11:31:15.485" v="2283" actId="20577"/>
          <ac:spMkLst>
            <pc:docMk/>
            <pc:sldMk cId="2393219739" sldId="295"/>
            <ac:spMk id="3" creationId="{0AAD8C41-5B9D-43F7-9998-D447C6B2ED6C}"/>
          </ac:spMkLst>
        </pc:spChg>
      </pc:sldChg>
      <pc:sldChg chg="modSp add mod">
        <pc:chgData name="Legal Advice Centre" userId="e0f53960-1d72-4eea-a487-c78d6b379190" providerId="ADAL" clId="{BB9BCF68-CAE5-4AD7-AE70-AF4F7BA5F686}" dt="2021-10-20T11:33:13.281" v="2363" actId="207"/>
        <pc:sldMkLst>
          <pc:docMk/>
          <pc:sldMk cId="2053519247" sldId="296"/>
        </pc:sldMkLst>
        <pc:spChg chg="mod">
          <ac:chgData name="Legal Advice Centre" userId="e0f53960-1d72-4eea-a487-c78d6b379190" providerId="ADAL" clId="{BB9BCF68-CAE5-4AD7-AE70-AF4F7BA5F686}" dt="2021-10-20T11:32:11.228" v="2339" actId="20577"/>
          <ac:spMkLst>
            <pc:docMk/>
            <pc:sldMk cId="2053519247" sldId="296"/>
            <ac:spMk id="2" creationId="{88267274-3A77-4B94-BA71-3462A44CC434}"/>
          </ac:spMkLst>
        </pc:spChg>
        <pc:spChg chg="mod">
          <ac:chgData name="Legal Advice Centre" userId="e0f53960-1d72-4eea-a487-c78d6b379190" providerId="ADAL" clId="{BB9BCF68-CAE5-4AD7-AE70-AF4F7BA5F686}" dt="2021-10-20T11:33:13.281" v="2363" actId="207"/>
          <ac:spMkLst>
            <pc:docMk/>
            <pc:sldMk cId="2053519247" sldId="296"/>
            <ac:spMk id="3" creationId="{0AAD8C41-5B9D-43F7-9998-D447C6B2ED6C}"/>
          </ac:spMkLst>
        </pc:spChg>
      </pc:sldChg>
      <pc:sldChg chg="add del">
        <pc:chgData name="Legal Advice Centre" userId="e0f53960-1d72-4eea-a487-c78d6b379190" providerId="ADAL" clId="{BB9BCF68-CAE5-4AD7-AE70-AF4F7BA5F686}" dt="2021-10-20T11:26:15.605" v="2117" actId="2696"/>
        <pc:sldMkLst>
          <pc:docMk/>
          <pc:sldMk cId="4291740565" sldId="297"/>
        </pc:sldMkLst>
      </pc:sldChg>
      <pc:sldChg chg="add del">
        <pc:chgData name="Legal Advice Centre" userId="e0f53960-1d72-4eea-a487-c78d6b379190" providerId="ADAL" clId="{BB9BCF68-CAE5-4AD7-AE70-AF4F7BA5F686}" dt="2021-10-20T11:26:22.879" v="2118" actId="2696"/>
        <pc:sldMkLst>
          <pc:docMk/>
          <pc:sldMk cId="808285697" sldId="298"/>
        </pc:sldMkLst>
      </pc:sldChg>
      <pc:sldChg chg="modSp add mod">
        <pc:chgData name="Legal Advice Centre" userId="e0f53960-1d72-4eea-a487-c78d6b379190" providerId="ADAL" clId="{BB9BCF68-CAE5-4AD7-AE70-AF4F7BA5F686}" dt="2021-10-20T14:56:56.077" v="2787" actId="27636"/>
        <pc:sldMkLst>
          <pc:docMk/>
          <pc:sldMk cId="1589292221" sldId="299"/>
        </pc:sldMkLst>
        <pc:spChg chg="mod">
          <ac:chgData name="Legal Advice Centre" userId="e0f53960-1d72-4eea-a487-c78d6b379190" providerId="ADAL" clId="{BB9BCF68-CAE5-4AD7-AE70-AF4F7BA5F686}" dt="2021-10-20T14:56:56.077" v="2787" actId="27636"/>
          <ac:spMkLst>
            <pc:docMk/>
            <pc:sldMk cId="1589292221" sldId="299"/>
            <ac:spMk id="3" creationId="{A9A4F501-5C89-43EB-A9F5-7F1B4520D6D2}"/>
          </ac:spMkLst>
        </pc:spChg>
      </pc:sldChg>
      <pc:sldChg chg="modSp add mod">
        <pc:chgData name="Legal Advice Centre" userId="e0f53960-1d72-4eea-a487-c78d6b379190" providerId="ADAL" clId="{BB9BCF68-CAE5-4AD7-AE70-AF4F7BA5F686}" dt="2021-10-20T14:40:28.687" v="2674" actId="20577"/>
        <pc:sldMkLst>
          <pc:docMk/>
          <pc:sldMk cId="2364124805" sldId="300"/>
        </pc:sldMkLst>
        <pc:spChg chg="mod">
          <ac:chgData name="Legal Advice Centre" userId="e0f53960-1d72-4eea-a487-c78d6b379190" providerId="ADAL" clId="{BB9BCF68-CAE5-4AD7-AE70-AF4F7BA5F686}" dt="2021-10-20T14:38:56.119" v="2444" actId="20577"/>
          <ac:spMkLst>
            <pc:docMk/>
            <pc:sldMk cId="2364124805" sldId="300"/>
            <ac:spMk id="2" creationId="{8E51DA6C-CF8A-45C6-BBC5-58034B5256FF}"/>
          </ac:spMkLst>
        </pc:spChg>
        <pc:spChg chg="mod">
          <ac:chgData name="Legal Advice Centre" userId="e0f53960-1d72-4eea-a487-c78d6b379190" providerId="ADAL" clId="{BB9BCF68-CAE5-4AD7-AE70-AF4F7BA5F686}" dt="2021-10-20T14:40:28.687" v="2674" actId="20577"/>
          <ac:spMkLst>
            <pc:docMk/>
            <pc:sldMk cId="2364124805" sldId="300"/>
            <ac:spMk id="3" creationId="{A9A4F501-5C89-43EB-A9F5-7F1B4520D6D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16641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13BA46-5669-46F6-8655-570510993ED1}"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93604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919287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75268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34528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905287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218635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1753820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86956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199067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3BA46-5669-46F6-8655-570510993ED1}" type="datetimeFigureOut">
              <a:rPr lang="en-GB" smtClean="0"/>
              <a:t>21/10/2021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338137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13BA46-5669-46F6-8655-570510993ED1}"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4047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13BA46-5669-46F6-8655-570510993ED1}" type="datetimeFigureOut">
              <a:rPr lang="en-GB" smtClean="0"/>
              <a:t>21/10/2021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126815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13BA46-5669-46F6-8655-570510993ED1}" type="datetimeFigureOut">
              <a:rPr lang="en-GB" smtClean="0"/>
              <a:t>21/10/2021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374477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3BA46-5669-46F6-8655-570510993ED1}" type="datetimeFigureOut">
              <a:rPr lang="en-GB" smtClean="0"/>
              <a:t>21/10/2021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99707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13BA46-5669-46F6-8655-570510993ED1}"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269847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13BA46-5669-46F6-8655-570510993ED1}" type="datetimeFigureOut">
              <a:rPr lang="en-GB" smtClean="0"/>
              <a:t>21/10/2021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F44A5C-2C3B-4D1C-9AEB-3EA5BC950F23}" type="slidenum">
              <a:rPr lang="en-GB" smtClean="0"/>
              <a:t>‹#›</a:t>
            </a:fld>
            <a:endParaRPr lang="en-GB"/>
          </a:p>
        </p:txBody>
      </p:sp>
    </p:spTree>
    <p:extLst>
      <p:ext uri="{BB962C8B-B14F-4D97-AF65-F5344CB8AC3E}">
        <p14:creationId xmlns:p14="http://schemas.microsoft.com/office/powerpoint/2010/main" val="329950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13BA46-5669-46F6-8655-570510993ED1}" type="datetimeFigureOut">
              <a:rPr lang="en-GB" smtClean="0"/>
              <a:t>21/10/2021</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F44A5C-2C3B-4D1C-9AEB-3EA5BC950F23}" type="slidenum">
              <a:rPr lang="en-GB" smtClean="0"/>
              <a:t>‹#›</a:t>
            </a:fld>
            <a:endParaRPr lang="en-GB"/>
          </a:p>
        </p:txBody>
      </p:sp>
    </p:spTree>
    <p:extLst>
      <p:ext uri="{BB962C8B-B14F-4D97-AF65-F5344CB8AC3E}">
        <p14:creationId xmlns:p14="http://schemas.microsoft.com/office/powerpoint/2010/main" val="3283016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F1F1-53B9-4E8F-B53F-6EAB65FB57FD}"/>
              </a:ext>
            </a:extLst>
          </p:cNvPr>
          <p:cNvSpPr>
            <a:spLocks noGrp="1"/>
          </p:cNvSpPr>
          <p:nvPr>
            <p:ph type="ctrTitle"/>
          </p:nvPr>
        </p:nvSpPr>
        <p:spPr>
          <a:xfrm>
            <a:off x="3043811" y="2149053"/>
            <a:ext cx="8574622" cy="942349"/>
          </a:xfrm>
        </p:spPr>
        <p:txBody>
          <a:bodyPr>
            <a:normAutofit/>
          </a:bodyPr>
          <a:lstStyle/>
          <a:p>
            <a:pPr algn="ctr"/>
            <a:r>
              <a:rPr lang="en-GB" sz="4800" b="1" u="sng" dirty="0">
                <a:latin typeface="Times New Roman" panose="02020603050405020304" pitchFamily="18" charset="0"/>
                <a:cs typeface="Times New Roman" panose="02020603050405020304" pitchFamily="18" charset="0"/>
              </a:rPr>
              <a:t>Family Law Training </a:t>
            </a:r>
          </a:p>
        </p:txBody>
      </p:sp>
      <p:sp>
        <p:nvSpPr>
          <p:cNvPr id="3" name="Subtitle 2">
            <a:extLst>
              <a:ext uri="{FF2B5EF4-FFF2-40B4-BE49-F238E27FC236}">
                <a16:creationId xmlns:a16="http://schemas.microsoft.com/office/drawing/2014/main" id="{C8995BEF-1982-4A51-8CB5-1719FB50C700}"/>
              </a:ext>
            </a:extLst>
          </p:cNvPr>
          <p:cNvSpPr>
            <a:spLocks noGrp="1"/>
          </p:cNvSpPr>
          <p:nvPr>
            <p:ph type="subTitle" idx="1"/>
          </p:nvPr>
        </p:nvSpPr>
        <p:spPr>
          <a:xfrm>
            <a:off x="4820575" y="4237772"/>
            <a:ext cx="6327340" cy="1388534"/>
          </a:xfrm>
        </p:spPr>
        <p:txBody>
          <a:bodyPr>
            <a:normAutofit/>
          </a:bodyPr>
          <a:lstStyle/>
          <a:p>
            <a:r>
              <a:rPr lang="en-GB" sz="2000" dirty="0">
                <a:latin typeface="Times New Roman" panose="02020603050405020304" pitchFamily="18" charset="0"/>
                <a:cs typeface="Times New Roman" panose="02020603050405020304" pitchFamily="18" charset="0"/>
              </a:rPr>
              <a:t>Lisa Okoroafor</a:t>
            </a:r>
          </a:p>
          <a:p>
            <a:r>
              <a:rPr lang="en-GB" sz="2000" dirty="0">
                <a:latin typeface="Times New Roman" panose="02020603050405020304" pitchFamily="18" charset="0"/>
                <a:cs typeface="Times New Roman" panose="02020603050405020304" pitchFamily="18" charset="0"/>
              </a:rPr>
              <a:t>Legal Advice Centre (University House)</a:t>
            </a:r>
          </a:p>
          <a:p>
            <a:r>
              <a:rPr lang="en-GB" sz="2000" dirty="0">
                <a:latin typeface="Times New Roman" panose="02020603050405020304" pitchFamily="18" charset="0"/>
                <a:cs typeface="Times New Roman" panose="02020603050405020304" pitchFamily="18" charset="0"/>
              </a:rPr>
              <a:t>October 2021</a:t>
            </a:r>
          </a:p>
        </p:txBody>
      </p:sp>
    </p:spTree>
    <p:extLst>
      <p:ext uri="{BB962C8B-B14F-4D97-AF65-F5344CB8AC3E}">
        <p14:creationId xmlns:p14="http://schemas.microsoft.com/office/powerpoint/2010/main" val="3824647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3BF4-39EB-4782-B02B-AA4390616A48}"/>
              </a:ext>
            </a:extLst>
          </p:cNvPr>
          <p:cNvSpPr>
            <a:spLocks noGrp="1"/>
          </p:cNvSpPr>
          <p:nvPr>
            <p:ph type="title"/>
          </p:nvPr>
        </p:nvSpPr>
        <p:spPr>
          <a:xfrm>
            <a:off x="1551259" y="68090"/>
            <a:ext cx="7973374" cy="1371599"/>
          </a:xfrm>
        </p:spPr>
        <p:txBody>
          <a:bodyPr>
            <a:normAutofit fontScale="90000"/>
          </a:bodyPr>
          <a:lstStyle/>
          <a:p>
            <a:pPr algn="l"/>
            <a:r>
              <a:rPr lang="en-GB" b="1" dirty="0">
                <a:latin typeface="Times New Roman" pitchFamily="18"/>
                <a:cs typeface="Times New Roman" pitchFamily="18"/>
              </a:rPr>
              <a:t>How long do Non-Molestation Orders last?</a:t>
            </a:r>
            <a:br>
              <a:rPr lang="en-GB" sz="3200" dirty="0"/>
            </a:br>
            <a:endParaRPr lang="en-GB" sz="3200" dirty="0"/>
          </a:p>
        </p:txBody>
      </p:sp>
      <p:sp>
        <p:nvSpPr>
          <p:cNvPr id="3" name="Content Placeholder 2">
            <a:extLst>
              <a:ext uri="{FF2B5EF4-FFF2-40B4-BE49-F238E27FC236}">
                <a16:creationId xmlns:a16="http://schemas.microsoft.com/office/drawing/2014/main" id="{0D4B6E40-252D-4BC3-A9A7-F17565E6CAAC}"/>
              </a:ext>
            </a:extLst>
          </p:cNvPr>
          <p:cNvSpPr>
            <a:spLocks noGrp="1"/>
          </p:cNvSpPr>
          <p:nvPr>
            <p:ph idx="1"/>
          </p:nvPr>
        </p:nvSpPr>
        <p:spPr>
          <a:xfrm>
            <a:off x="1316368" y="1272658"/>
            <a:ext cx="9683799" cy="4045962"/>
          </a:xfrm>
        </p:spPr>
        <p:txBody>
          <a:bodyPr>
            <a:normAutofit/>
          </a:bodyPr>
          <a:lstStyle/>
          <a:p>
            <a:pPr algn="just">
              <a:buFont typeface="Wingdings" panose="05000000000000000000" pitchFamily="2" charset="2"/>
              <a:buChar char="Ø"/>
            </a:pPr>
            <a:r>
              <a:rPr lang="en-GB" sz="1800" dirty="0">
                <a:latin typeface="Times New Roman" pitchFamily="18"/>
                <a:cs typeface="Times New Roman" pitchFamily="18"/>
              </a:rPr>
              <a:t>Non molestation orders normally last for a specific period of time often 6 months or a year.</a:t>
            </a:r>
          </a:p>
          <a:p>
            <a:pPr algn="just">
              <a:buFont typeface="Wingdings" panose="05000000000000000000" pitchFamily="2" charset="2"/>
              <a:buChar char="Ø"/>
            </a:pPr>
            <a:r>
              <a:rPr lang="en-GB" sz="1800" dirty="0">
                <a:latin typeface="Times New Roman" pitchFamily="18"/>
                <a:cs typeface="Times New Roman" pitchFamily="18"/>
              </a:rPr>
              <a:t>An Order made on a without notice application may be limited up to the date of the return hearing (usually within 7-14 days ) by which time the respondent will have been served with the without notice order.</a:t>
            </a:r>
          </a:p>
          <a:p>
            <a:pPr algn="just">
              <a:buFont typeface="Wingdings" panose="05000000000000000000" pitchFamily="2" charset="2"/>
              <a:buChar char="Ø"/>
            </a:pPr>
            <a:r>
              <a:rPr lang="en-GB" sz="1800" dirty="0">
                <a:latin typeface="Times New Roman" pitchFamily="18"/>
                <a:cs typeface="Times New Roman" pitchFamily="18"/>
              </a:rPr>
              <a:t>The respondent will be aware of the terms of the order and invited to attend the return hearing. </a:t>
            </a:r>
          </a:p>
          <a:p>
            <a:pPr algn="just">
              <a:buFont typeface="Wingdings" panose="05000000000000000000" pitchFamily="2" charset="2"/>
              <a:buChar char="Ø"/>
            </a:pPr>
            <a:r>
              <a:rPr lang="en-GB" sz="1800" dirty="0">
                <a:latin typeface="Times New Roman" pitchFamily="18"/>
                <a:cs typeface="Times New Roman" pitchFamily="18"/>
              </a:rPr>
              <a:t>When a final order is made it can be for an indefinite period but this is rare. </a:t>
            </a:r>
          </a:p>
          <a:p>
            <a:pPr marL="0" indent="0" algn="just">
              <a:buNone/>
            </a:pPr>
            <a:endParaRPr lang="en-GB" sz="1800" dirty="0">
              <a:latin typeface="Times New Roman" pitchFamily="18"/>
              <a:cs typeface="Times New Roman" pitchFamily="18"/>
            </a:endParaRPr>
          </a:p>
          <a:p>
            <a:pPr marL="0" indent="0" algn="just">
              <a:buNone/>
            </a:pPr>
            <a:endParaRPr lang="en-GB" sz="1800" dirty="0"/>
          </a:p>
        </p:txBody>
      </p:sp>
      <p:pic>
        <p:nvPicPr>
          <p:cNvPr id="4" name="Picture 4" descr="A picture containing table&#10;&#10;Description automatically generated">
            <a:extLst>
              <a:ext uri="{FF2B5EF4-FFF2-40B4-BE49-F238E27FC236}">
                <a16:creationId xmlns:a16="http://schemas.microsoft.com/office/drawing/2014/main" id="{8D778410-95B8-44D0-AC72-A04E8404BBA5}"/>
              </a:ext>
            </a:extLst>
          </p:cNvPr>
          <p:cNvPicPr>
            <a:picLocks noChangeAspect="1"/>
          </p:cNvPicPr>
          <p:nvPr/>
        </p:nvPicPr>
        <p:blipFill>
          <a:blip r:embed="rId2"/>
          <a:srcRect t="4981" r="-2" b="8450"/>
          <a:stretch>
            <a:fillRect/>
          </a:stretch>
        </p:blipFill>
        <p:spPr>
          <a:xfrm>
            <a:off x="9422239" y="393208"/>
            <a:ext cx="1813354" cy="1453348"/>
          </a:xfrm>
          <a:prstGeom prst="rect">
            <a:avLst/>
          </a:prstGeom>
          <a:ln>
            <a:noFill/>
          </a:ln>
          <a:effectLst>
            <a:softEdge rad="112500"/>
          </a:effectLst>
        </p:spPr>
      </p:pic>
    </p:spTree>
    <p:extLst>
      <p:ext uri="{BB962C8B-B14F-4D97-AF65-F5344CB8AC3E}">
        <p14:creationId xmlns:p14="http://schemas.microsoft.com/office/powerpoint/2010/main" val="287583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600" b="1" dirty="0">
                <a:latin typeface="Times New Roman" pitchFamily="18"/>
                <a:cs typeface="Times New Roman" pitchFamily="18"/>
              </a:rPr>
              <a:t>What are the consequences of breaching a Non-Molestation Order?</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a:normAutofit/>
          </a:bodyPr>
          <a:lstStyle/>
          <a:p>
            <a:pPr lvl="0" algn="just">
              <a:lnSpc>
                <a:spcPct val="90000"/>
              </a:lnSpc>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A breach of a non-molestation order is a criminal offence so if the respondent breaches one or more of the terms, the respondent can be arrested and brought before a criminal court. The respondent could be remanded in custody depending upon the seriousness of the breach.</a:t>
            </a:r>
            <a:br>
              <a:rPr lang="en-GB" sz="1800" dirty="0">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If this happens the applicant will be treated as a witness and will not have their own legal representation in the criminal court; the police and the Crown Prosecution Service (CPS) will pursue the prosecution against the respondent. </a:t>
            </a:r>
          </a:p>
          <a:p>
            <a:pPr marL="0" lvl="0" indent="0" algn="just">
              <a:lnSpc>
                <a:spcPct val="90000"/>
              </a:lnSpc>
              <a:buNone/>
            </a:pPr>
            <a:endParaRPr lang="en-GB" sz="1800"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A person found guilty of an offence of breaching a non-molestation order can be liable:</a:t>
            </a:r>
          </a:p>
          <a:p>
            <a:pPr lvl="1" algn="just">
              <a:lnSpc>
                <a:spcPct val="90000"/>
              </a:lnSpc>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on conviction on indictment, to imprisonment for a term not exceeding five years, or a fine, or both;</a:t>
            </a:r>
          </a:p>
          <a:p>
            <a:pPr lvl="1" algn="just">
              <a:lnSpc>
                <a:spcPct val="90000"/>
              </a:lnSpc>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on summary conviction, to imprisonment for a term not exceeding 12 months, or a fine not exceeding the statutory maximum, or both.</a:t>
            </a:r>
          </a:p>
          <a:p>
            <a:pPr algn="just"/>
            <a:endParaRPr lang="en-GB" dirty="0"/>
          </a:p>
        </p:txBody>
      </p:sp>
    </p:spTree>
    <p:extLst>
      <p:ext uri="{BB962C8B-B14F-4D97-AF65-F5344CB8AC3E}">
        <p14:creationId xmlns:p14="http://schemas.microsoft.com/office/powerpoint/2010/main" val="345272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DA6C-CF8A-45C6-BBC5-58034B5256FF}"/>
              </a:ext>
            </a:extLst>
          </p:cNvPr>
          <p:cNvSpPr>
            <a:spLocks noGrp="1"/>
          </p:cNvSpPr>
          <p:nvPr>
            <p:ph type="title"/>
          </p:nvPr>
        </p:nvSpPr>
        <p:spPr>
          <a:xfrm>
            <a:off x="1521340" y="251534"/>
            <a:ext cx="8866356" cy="975064"/>
          </a:xfrm>
        </p:spPr>
        <p:txBody>
          <a:bodyPr>
            <a:normAutofit fontScale="90000"/>
          </a:bodyPr>
          <a:lstStyle/>
          <a:p>
            <a:pPr algn="l"/>
            <a:r>
              <a:rPr lang="en-GB" sz="3600" b="1" dirty="0">
                <a:latin typeface="Times New Roman" pitchFamily="18"/>
                <a:cs typeface="Times New Roman" pitchFamily="18"/>
              </a:rPr>
              <a:t>Application process</a:t>
            </a:r>
            <a:br>
              <a:rPr lang="en-GB" sz="3600" b="1" dirty="0">
                <a:latin typeface="Times New Roman" pitchFamily="18"/>
                <a:cs typeface="Times New Roman" pitchFamily="18"/>
              </a:rPr>
            </a:br>
            <a:endParaRPr lang="en-GB" sz="3600" b="1" dirty="0"/>
          </a:p>
        </p:txBody>
      </p:sp>
      <p:sp>
        <p:nvSpPr>
          <p:cNvPr id="3" name="Content Placeholder 2">
            <a:extLst>
              <a:ext uri="{FF2B5EF4-FFF2-40B4-BE49-F238E27FC236}">
                <a16:creationId xmlns:a16="http://schemas.microsoft.com/office/drawing/2014/main" id="{A9A4F501-5C89-43EB-A9F5-7F1B4520D6D2}"/>
              </a:ext>
            </a:extLst>
          </p:cNvPr>
          <p:cNvSpPr>
            <a:spLocks noGrp="1"/>
          </p:cNvSpPr>
          <p:nvPr>
            <p:ph idx="1"/>
          </p:nvPr>
        </p:nvSpPr>
        <p:spPr>
          <a:xfrm>
            <a:off x="1695635" y="1082180"/>
            <a:ext cx="9623394" cy="5704514"/>
          </a:xfrm>
        </p:spPr>
        <p:txBody>
          <a:bodyPr>
            <a:normAutofit fontScale="92500" lnSpcReduction="10000"/>
          </a:bodyPr>
          <a:lstStyle/>
          <a:p>
            <a:pPr algn="just">
              <a:lnSpc>
                <a:spcPct val="90000"/>
              </a:lnSpc>
              <a:buFont typeface="Wingdings" panose="05000000000000000000" pitchFamily="2" charset="2"/>
              <a:buChar char="Ø"/>
            </a:pPr>
            <a:r>
              <a:rPr lang="en-GB" sz="1800" dirty="0">
                <a:latin typeface="Times New Roman" pitchFamily="18"/>
                <a:cs typeface="Times New Roman" pitchFamily="18"/>
              </a:rPr>
              <a:t>The application form </a:t>
            </a:r>
            <a:r>
              <a:rPr lang="en-GB" sz="1800" b="1" dirty="0">
                <a:latin typeface="Times New Roman" pitchFamily="18"/>
                <a:cs typeface="Times New Roman" pitchFamily="18"/>
              </a:rPr>
              <a:t>FL401 </a:t>
            </a:r>
            <a:r>
              <a:rPr lang="en-GB" sz="1800" dirty="0">
                <a:latin typeface="Times New Roman" pitchFamily="18"/>
                <a:cs typeface="Times New Roman" pitchFamily="18"/>
              </a:rPr>
              <a:t>should accompany a comprehensive statement explaining why there is a genuine need for a protective injunction. The court will consider the evidence provided by the applicant and will decide whether an order is necessary and, if so, the terms of the order to ensure that the health, safety and welfare of the applicant (and any child) are maintained. </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A statement should begin with brief background, it should convey an accurate timeline of events, including the first, the worst and the most recent incidents of domestic abuse. </a:t>
            </a:r>
          </a:p>
          <a:p>
            <a:pPr marL="0" indent="0" algn="just">
              <a:lnSpc>
                <a:spcPct val="90000"/>
              </a:lnSpc>
              <a:buNone/>
            </a:pPr>
            <a:r>
              <a:rPr lang="en-GB" sz="1800" dirty="0">
                <a:latin typeface="Times New Roman" pitchFamily="18"/>
                <a:cs typeface="Times New Roman" pitchFamily="18"/>
              </a:rPr>
              <a:t> </a:t>
            </a:r>
          </a:p>
          <a:p>
            <a:pPr algn="just">
              <a:lnSpc>
                <a:spcPct val="90000"/>
              </a:lnSpc>
              <a:buFont typeface="Wingdings" panose="05000000000000000000" pitchFamily="2" charset="2"/>
              <a:buChar char="Ø"/>
            </a:pPr>
            <a:r>
              <a:rPr lang="en-GB" sz="1800" dirty="0">
                <a:latin typeface="Times New Roman" pitchFamily="18"/>
                <a:cs typeface="Times New Roman" pitchFamily="18"/>
              </a:rPr>
              <a:t>There is no Court fee for non-molestation order applications. </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An application can be made with or without notice. FLA 1996 s45 is to be considered if a without notice application is to be made. </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A draft order should be lodged when the application is issued.</a:t>
            </a:r>
          </a:p>
          <a:p>
            <a:pPr marL="0" indent="0" algn="just">
              <a:lnSpc>
                <a:spcPct val="90000"/>
              </a:lnSpc>
              <a:buNone/>
            </a:pPr>
            <a:endParaRPr lang="en-GB" sz="1800" dirty="0">
              <a:latin typeface="Times New Roman" pitchFamily="18"/>
              <a:cs typeface="Times New Roman" pitchFamily="18"/>
            </a:endParaRPr>
          </a:p>
          <a:p>
            <a:pPr algn="just">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Download and fill in </a:t>
            </a:r>
            <a:r>
              <a:rPr lang="en-GB" sz="1800" b="1" i="0" dirty="0">
                <a:effectLst/>
                <a:latin typeface="Times New Roman" panose="02020603050405020304" pitchFamily="18" charset="0"/>
                <a:cs typeface="Times New Roman" panose="02020603050405020304" pitchFamily="18" charset="0"/>
              </a:rPr>
              <a:t>form C8 </a:t>
            </a:r>
            <a:r>
              <a:rPr lang="en-GB" sz="1800" b="0" i="0" dirty="0">
                <a:effectLst/>
                <a:latin typeface="Times New Roman" panose="02020603050405020304" pitchFamily="18" charset="0"/>
                <a:cs typeface="Times New Roman" panose="02020603050405020304" pitchFamily="18" charset="0"/>
              </a:rPr>
              <a:t>if the applicant wants to keep their address private.</a:t>
            </a:r>
          </a:p>
          <a:p>
            <a:pPr marL="0" indent="0" algn="just">
              <a:buNone/>
            </a:pPr>
            <a:endParaRPr lang="en-GB" sz="1800" b="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Email or send all the documents to the applicant’s local court that deals with domestic abuse cases.</a:t>
            </a:r>
          </a:p>
          <a:p>
            <a:pPr marL="0" indent="0" algn="just">
              <a:lnSpc>
                <a:spcPct val="90000"/>
              </a:lnSpc>
              <a:buNone/>
            </a:pPr>
            <a:endParaRPr lang="en-GB" sz="1800" dirty="0">
              <a:latin typeface="Times New Roman" pitchFamily="18"/>
              <a:cs typeface="Times New Roman" pitchFamily="18"/>
            </a:endParaRPr>
          </a:p>
        </p:txBody>
      </p:sp>
    </p:spTree>
    <p:extLst>
      <p:ext uri="{BB962C8B-B14F-4D97-AF65-F5344CB8AC3E}">
        <p14:creationId xmlns:p14="http://schemas.microsoft.com/office/powerpoint/2010/main" val="1585843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DA6C-CF8A-45C6-BBC5-58034B5256FF}"/>
              </a:ext>
            </a:extLst>
          </p:cNvPr>
          <p:cNvSpPr>
            <a:spLocks noGrp="1"/>
          </p:cNvSpPr>
          <p:nvPr>
            <p:ph type="title"/>
          </p:nvPr>
        </p:nvSpPr>
        <p:spPr>
          <a:xfrm>
            <a:off x="1521340" y="251534"/>
            <a:ext cx="8866356" cy="975064"/>
          </a:xfrm>
        </p:spPr>
        <p:txBody>
          <a:bodyPr>
            <a:normAutofit fontScale="90000"/>
          </a:bodyPr>
          <a:lstStyle/>
          <a:p>
            <a:pPr algn="l"/>
            <a:r>
              <a:rPr lang="en-GB" sz="3600" b="1" dirty="0">
                <a:latin typeface="Times New Roman" pitchFamily="18"/>
                <a:cs typeface="Times New Roman" pitchFamily="18"/>
              </a:rPr>
              <a:t>Court Hearings</a:t>
            </a:r>
            <a:br>
              <a:rPr lang="en-GB" sz="3600" b="1" dirty="0">
                <a:latin typeface="Times New Roman" pitchFamily="18"/>
                <a:cs typeface="Times New Roman" pitchFamily="18"/>
              </a:rPr>
            </a:br>
            <a:endParaRPr lang="en-GB" sz="3600" b="1" dirty="0"/>
          </a:p>
        </p:txBody>
      </p:sp>
      <p:sp>
        <p:nvSpPr>
          <p:cNvPr id="3" name="Content Placeholder 2">
            <a:extLst>
              <a:ext uri="{FF2B5EF4-FFF2-40B4-BE49-F238E27FC236}">
                <a16:creationId xmlns:a16="http://schemas.microsoft.com/office/drawing/2014/main" id="{A9A4F501-5C89-43EB-A9F5-7F1B4520D6D2}"/>
              </a:ext>
            </a:extLst>
          </p:cNvPr>
          <p:cNvSpPr>
            <a:spLocks noGrp="1"/>
          </p:cNvSpPr>
          <p:nvPr>
            <p:ph idx="1"/>
          </p:nvPr>
        </p:nvSpPr>
        <p:spPr>
          <a:xfrm>
            <a:off x="1695635" y="1082180"/>
            <a:ext cx="9623394" cy="5704514"/>
          </a:xfrm>
        </p:spPr>
        <p:txBody>
          <a:bodyPr>
            <a:normAutofit/>
          </a:bodyPr>
          <a:lstStyle/>
          <a:p>
            <a:pPr algn="just">
              <a:lnSpc>
                <a:spcPct val="90000"/>
              </a:lnSpc>
              <a:buFont typeface="Wingdings" panose="05000000000000000000" pitchFamily="2" charset="2"/>
              <a:buChar char="Ø"/>
            </a:pPr>
            <a:r>
              <a:rPr lang="en-GB" sz="1800" dirty="0">
                <a:latin typeface="Times New Roman" pitchFamily="18"/>
                <a:cs typeface="Times New Roman" pitchFamily="18"/>
              </a:rPr>
              <a:t>Without notice hearing – (if an application has been made without notice)</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Return Hearing or On notice hearing (if an application has been made on notice)</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Final Hearing</a:t>
            </a:r>
          </a:p>
          <a:p>
            <a:pPr marL="0" indent="0" algn="just">
              <a:lnSpc>
                <a:spcPct val="90000"/>
              </a:lnSpc>
              <a:buNone/>
            </a:pPr>
            <a:r>
              <a:rPr lang="en-GB" sz="1800" dirty="0">
                <a:latin typeface="Times New Roman" pitchFamily="18"/>
                <a:cs typeface="Times New Roman" pitchFamily="18"/>
              </a:rPr>
              <a:t> </a:t>
            </a:r>
          </a:p>
          <a:p>
            <a:pPr marL="0" indent="0" algn="just">
              <a:lnSpc>
                <a:spcPct val="90000"/>
              </a:lnSpc>
              <a:buNone/>
            </a:pPr>
            <a:endParaRPr lang="en-GB" sz="1800" dirty="0">
              <a:latin typeface="Times New Roman" pitchFamily="18"/>
              <a:cs typeface="Times New Roman" pitchFamily="18"/>
            </a:endParaRPr>
          </a:p>
        </p:txBody>
      </p:sp>
    </p:spTree>
    <p:extLst>
      <p:ext uri="{BB962C8B-B14F-4D97-AF65-F5344CB8AC3E}">
        <p14:creationId xmlns:p14="http://schemas.microsoft.com/office/powerpoint/2010/main" val="2364124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1282473" y="1676401"/>
            <a:ext cx="5260680" cy="1752599"/>
          </a:xfrm>
        </p:spPr>
        <p:txBody>
          <a:bodyPr>
            <a:normAutofit/>
          </a:bodyPr>
          <a:lstStyle/>
          <a:p>
            <a:pPr algn="l"/>
            <a:r>
              <a:rPr lang="en-GB" b="1" dirty="0">
                <a:latin typeface="Times New Roman" panose="02020603050405020304" pitchFamily="18" charset="0"/>
                <a:cs typeface="Times New Roman" panose="02020603050405020304" pitchFamily="18" charset="0"/>
              </a:rPr>
              <a:t>Occupation Order</a:t>
            </a:r>
          </a:p>
        </p:txBody>
      </p:sp>
      <p:pic>
        <p:nvPicPr>
          <p:cNvPr id="9" name="Picture 8">
            <a:extLst>
              <a:ext uri="{FF2B5EF4-FFF2-40B4-BE49-F238E27FC236}">
                <a16:creationId xmlns:a16="http://schemas.microsoft.com/office/drawing/2014/main" id="{D7AA99A6-0430-4C06-A42B-E2E58684C332}"/>
              </a:ext>
            </a:extLst>
          </p:cNvPr>
          <p:cNvPicPr>
            <a:picLocks noChangeAspect="1"/>
          </p:cNvPicPr>
          <p:nvPr/>
        </p:nvPicPr>
        <p:blipFill>
          <a:blip r:embed="rId2"/>
          <a:stretch>
            <a:fillRect/>
          </a:stretch>
        </p:blipFill>
        <p:spPr>
          <a:xfrm>
            <a:off x="6543152" y="812552"/>
            <a:ext cx="5260679" cy="4690626"/>
          </a:xfrm>
          <a:prstGeom prst="rect">
            <a:avLst/>
          </a:prstGeom>
        </p:spPr>
      </p:pic>
    </p:spTree>
    <p:extLst>
      <p:ext uri="{BB962C8B-B14F-4D97-AF65-F5344CB8AC3E}">
        <p14:creationId xmlns:p14="http://schemas.microsoft.com/office/powerpoint/2010/main" val="3646711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8DEA3-1FAD-43E2-82E5-2A805789EE74}"/>
              </a:ext>
            </a:extLst>
          </p:cNvPr>
          <p:cNvSpPr>
            <a:spLocks noGrp="1"/>
          </p:cNvSpPr>
          <p:nvPr>
            <p:ph idx="1"/>
          </p:nvPr>
        </p:nvSpPr>
        <p:spPr>
          <a:xfrm>
            <a:off x="1602297" y="654341"/>
            <a:ext cx="9696540" cy="5127983"/>
          </a:xfrm>
        </p:spPr>
        <p:txBody>
          <a:bodyPr>
            <a:normAutofit fontScale="92500" lnSpcReduction="10000"/>
          </a:bodyPr>
          <a:lstStyle/>
          <a:p>
            <a:pPr marL="0" indent="0" algn="just">
              <a:buNone/>
            </a:pPr>
            <a:endParaRPr lang="en-GB" sz="190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1900" i="0" dirty="0">
                <a:effectLst/>
                <a:latin typeface="Times New Roman" panose="02020603050405020304" pitchFamily="18" charset="0"/>
                <a:cs typeface="Times New Roman" panose="02020603050405020304" pitchFamily="18" charset="0"/>
              </a:rPr>
              <a:t>An occupation order is an order made under the section 33-38 FLA 1996 </a:t>
            </a:r>
          </a:p>
          <a:p>
            <a:pPr algn="just">
              <a:buFont typeface="Wingdings" panose="05000000000000000000" pitchFamily="2" charset="2"/>
              <a:buChar char="Ø"/>
            </a:pPr>
            <a:r>
              <a:rPr lang="en-GB" sz="1900" i="0" dirty="0">
                <a:effectLst/>
                <a:latin typeface="Times New Roman" panose="02020603050405020304" pitchFamily="18" charset="0"/>
                <a:cs typeface="Times New Roman" panose="02020603050405020304" pitchFamily="18" charset="0"/>
              </a:rPr>
              <a:t>If a couple cannot agree what to do with a property following a relationship breakdown, they will have to apply to the court to resolve the situation. In the short term, the court can make an occupation order under the FLA1996 setting out, for example, who can live at the property or ordering one of the spouses or civil partners to leave.</a:t>
            </a:r>
          </a:p>
          <a:p>
            <a:pPr marL="0" indent="0" algn="just">
              <a:buNone/>
            </a:pPr>
            <a:endParaRPr lang="en-GB" sz="190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1900" i="0" dirty="0">
                <a:effectLst/>
                <a:latin typeface="Times New Roman" panose="02020603050405020304" pitchFamily="18" charset="0"/>
                <a:cs typeface="Times New Roman" panose="02020603050405020304" pitchFamily="18" charset="0"/>
              </a:rPr>
              <a:t>Occupation orders are only a short-term solution and will not affect what happens to the property in the final financial </a:t>
            </a:r>
            <a:r>
              <a:rPr lang="en-GB" sz="1900" dirty="0">
                <a:latin typeface="Times New Roman" panose="02020603050405020304" pitchFamily="18" charset="0"/>
                <a:cs typeface="Times New Roman" panose="02020603050405020304" pitchFamily="18" charset="0"/>
              </a:rPr>
              <a:t>remedy </a:t>
            </a:r>
            <a:r>
              <a:rPr lang="en-GB" sz="1900" i="0" dirty="0">
                <a:effectLst/>
                <a:latin typeface="Times New Roman" panose="02020603050405020304" pitchFamily="18" charset="0"/>
                <a:cs typeface="Times New Roman" panose="02020603050405020304" pitchFamily="18" charset="0"/>
              </a:rPr>
              <a:t>settlement.</a:t>
            </a:r>
          </a:p>
          <a:p>
            <a:pPr marL="0" indent="0" algn="just">
              <a:buNone/>
            </a:pPr>
            <a:endParaRPr lang="en-GB" sz="190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1900" b="0" dirty="0">
                <a:solidFill>
                  <a:srgbClr val="000000"/>
                </a:solidFill>
                <a:effectLst/>
                <a:latin typeface="Times New Roman" panose="02020603050405020304" pitchFamily="18" charset="0"/>
                <a:cs typeface="Times New Roman" panose="02020603050405020304" pitchFamily="18" charset="0"/>
              </a:rPr>
              <a:t>Occupation orders can only be made in relation to a dwelling-house. A dwelling-house for this purpose includes:</a:t>
            </a:r>
          </a:p>
          <a:p>
            <a:pPr lvl="1" fontAlgn="base">
              <a:buFont typeface="Wingdings" panose="05000000000000000000" pitchFamily="2" charset="2"/>
              <a:buChar char="Ø"/>
            </a:pPr>
            <a:r>
              <a:rPr lang="en-GB" sz="1900" b="0" i="0" dirty="0">
                <a:solidFill>
                  <a:srgbClr val="000000"/>
                </a:solidFill>
                <a:effectLst/>
                <a:latin typeface="Times New Roman" panose="02020603050405020304" pitchFamily="18" charset="0"/>
                <a:cs typeface="Times New Roman" panose="02020603050405020304" pitchFamily="18" charset="0"/>
              </a:rPr>
              <a:t>any building or part of a building which is occupied as a dwelling</a:t>
            </a:r>
          </a:p>
          <a:p>
            <a:pPr lvl="1" fontAlgn="base">
              <a:buFont typeface="Wingdings" panose="05000000000000000000" pitchFamily="2" charset="2"/>
              <a:buChar char="Ø"/>
            </a:pPr>
            <a:r>
              <a:rPr lang="en-GB" sz="1900" b="0" i="0" dirty="0">
                <a:solidFill>
                  <a:srgbClr val="000000"/>
                </a:solidFill>
                <a:effectLst/>
                <a:latin typeface="Times New Roman" panose="02020603050405020304" pitchFamily="18" charset="0"/>
                <a:cs typeface="Times New Roman" panose="02020603050405020304" pitchFamily="18" charset="0"/>
              </a:rPr>
              <a:t>any caravan, houseboat or structure which is occupied as a dwelling, and</a:t>
            </a:r>
          </a:p>
          <a:p>
            <a:pPr lvl="1" fontAlgn="base">
              <a:buFont typeface="Wingdings" panose="05000000000000000000" pitchFamily="2" charset="2"/>
              <a:buChar char="Ø"/>
            </a:pPr>
            <a:r>
              <a:rPr lang="en-GB" sz="1900" b="0" i="0" dirty="0">
                <a:solidFill>
                  <a:srgbClr val="000000"/>
                </a:solidFill>
                <a:effectLst/>
                <a:latin typeface="Times New Roman" panose="02020603050405020304" pitchFamily="18" charset="0"/>
                <a:cs typeface="Times New Roman" panose="02020603050405020304" pitchFamily="18" charset="0"/>
              </a:rPr>
              <a:t>any yard, garden, garage or outhouse belonging to the above and occupied with it</a:t>
            </a:r>
          </a:p>
          <a:p>
            <a:pPr algn="just">
              <a:buFont typeface="Wingdings" panose="05000000000000000000" pitchFamily="2" charset="2"/>
              <a:buChar char="Ø"/>
            </a:pPr>
            <a:endParaRPr lang="en-GB" sz="1800" i="0" dirty="0">
              <a:effectLst/>
              <a:latin typeface="Times New Roman" panose="02020603050405020304" pitchFamily="18" charset="0"/>
              <a:cs typeface="Times New Roman" panose="02020603050405020304" pitchFamily="18" charset="0"/>
            </a:endParaRPr>
          </a:p>
          <a:p>
            <a:pPr algn="just"/>
            <a:endParaRPr lang="en-GB" dirty="0"/>
          </a:p>
        </p:txBody>
      </p:sp>
    </p:spTree>
    <p:extLst>
      <p:ext uri="{BB962C8B-B14F-4D97-AF65-F5344CB8AC3E}">
        <p14:creationId xmlns:p14="http://schemas.microsoft.com/office/powerpoint/2010/main" val="1893013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600" b="1" dirty="0">
                <a:latin typeface="Times New Roman" pitchFamily="18"/>
                <a:cs typeface="Times New Roman" pitchFamily="18"/>
              </a:rPr>
              <a:t>Categories of application</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519956"/>
          </a:xfrm>
        </p:spPr>
        <p:txBody>
          <a:bodyPr>
            <a:normAutofit/>
          </a:bodyPr>
          <a:lstStyle/>
          <a:p>
            <a:pPr lvl="0" algn="just">
              <a:lnSpc>
                <a:spcPct val="90000"/>
              </a:lnSpc>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Occupation orders can be made under five different sections of </a:t>
            </a:r>
            <a:r>
              <a:rPr lang="en-GB" sz="1800" dirty="0">
                <a:solidFill>
                  <a:srgbClr val="000000"/>
                </a:solidFill>
                <a:latin typeface="Times New Roman" panose="02020603050405020304" pitchFamily="18" charset="0"/>
                <a:cs typeface="Times New Roman" panose="02020603050405020304" pitchFamily="18" charset="0"/>
              </a:rPr>
              <a:t>FLA 1996 </a:t>
            </a:r>
            <a:r>
              <a:rPr lang="en-GB" sz="1800" b="0" i="0" dirty="0">
                <a:solidFill>
                  <a:srgbClr val="000000"/>
                </a:solidFill>
                <a:effectLst/>
                <a:latin typeface="Times New Roman" panose="02020603050405020304" pitchFamily="18" charset="0"/>
                <a:cs typeface="Times New Roman" panose="02020603050405020304" pitchFamily="18" charset="0"/>
              </a:rPr>
              <a:t>detailing distinct sets of circumstances. The extent of the court’s powers depends on the eligibility of the applicant, their relationship with the respondent and the status of the dwelling-house. </a:t>
            </a:r>
          </a:p>
          <a:p>
            <a:pPr lvl="0" algn="just">
              <a:lnSpc>
                <a:spcPct val="90000"/>
              </a:lnSpc>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It is therefore important that the application and order is made under the correct section of FLA 1996. As a first step the category that the applicant falls into should be ascertained so as to establish the type of order that may be made and the criteria that will be applied. Note that if an application is made under the incorrect section, the court has the power to remedy the defect</a:t>
            </a:r>
          </a:p>
          <a:p>
            <a:pPr algn="l" fontAlgn="base">
              <a:buFont typeface="Wingdings" panose="05000000000000000000" pitchFamily="2" charset="2"/>
              <a:buChar char="Ø"/>
            </a:pPr>
            <a:r>
              <a:rPr lang="en-GB" sz="1800" b="0" dirty="0">
                <a:solidFill>
                  <a:srgbClr val="000000"/>
                </a:solidFill>
                <a:effectLst/>
                <a:latin typeface="Times New Roman" panose="02020603050405020304" pitchFamily="18" charset="0"/>
                <a:cs typeface="Times New Roman" panose="02020603050405020304" pitchFamily="18" charset="0"/>
              </a:rPr>
              <a:t>The categories of applicant are:</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applicant has an estate, interest or home rights in the dwelling-house </a:t>
            </a:r>
            <a:r>
              <a:rPr lang="en-GB" sz="1800" b="0" i="1" dirty="0">
                <a:solidFill>
                  <a:srgbClr val="000000"/>
                </a:solidFill>
                <a:effectLst/>
                <a:latin typeface="Times New Roman" panose="02020603050405020304" pitchFamily="18" charset="0"/>
                <a:cs typeface="Times New Roman" panose="02020603050405020304" pitchFamily="18" charset="0"/>
              </a:rPr>
              <a:t>(Section 33)</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applicant is a former spouse or former civil partner with no existing right to occupy </a:t>
            </a:r>
            <a:r>
              <a:rPr lang="en-GB" sz="1800" b="0" i="1" dirty="0">
                <a:solidFill>
                  <a:srgbClr val="000000"/>
                </a:solidFill>
                <a:effectLst/>
                <a:latin typeface="Times New Roman" panose="02020603050405020304" pitchFamily="18" charset="0"/>
                <a:cs typeface="Times New Roman" panose="02020603050405020304" pitchFamily="18" charset="0"/>
              </a:rPr>
              <a:t>(Section 35)</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applicant is a cohabitant or former cohabitant with no existing right to occupy </a:t>
            </a:r>
            <a:r>
              <a:rPr lang="en-GB" sz="1800" b="0" i="1" dirty="0">
                <a:solidFill>
                  <a:srgbClr val="000000"/>
                </a:solidFill>
                <a:effectLst/>
                <a:latin typeface="Times New Roman" panose="02020603050405020304" pitchFamily="18" charset="0"/>
                <a:cs typeface="Times New Roman" panose="02020603050405020304" pitchFamily="18" charset="0"/>
              </a:rPr>
              <a:t>(Section 36)</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where neither spouse or civil partner are entitled to occupy </a:t>
            </a:r>
            <a:r>
              <a:rPr lang="en-GB" sz="1800" b="0" i="1" dirty="0">
                <a:solidFill>
                  <a:srgbClr val="000000"/>
                </a:solidFill>
                <a:effectLst/>
                <a:latin typeface="Times New Roman" panose="02020603050405020304" pitchFamily="18" charset="0"/>
                <a:cs typeface="Times New Roman" panose="02020603050405020304" pitchFamily="18" charset="0"/>
              </a:rPr>
              <a:t>(Section 37)</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where neither cohabitant or former cohabitant are entitled to occupy </a:t>
            </a:r>
            <a:r>
              <a:rPr lang="en-GB" sz="1800" b="0" i="1" dirty="0">
                <a:solidFill>
                  <a:srgbClr val="000000"/>
                </a:solidFill>
                <a:effectLst/>
                <a:latin typeface="Times New Roman" panose="02020603050405020304" pitchFamily="18" charset="0"/>
                <a:cs typeface="Times New Roman" panose="02020603050405020304" pitchFamily="18" charset="0"/>
              </a:rPr>
              <a:t>(Section 38)</a:t>
            </a:r>
          </a:p>
          <a:p>
            <a:pPr lvl="0" algn="just">
              <a:lnSpc>
                <a:spcPct val="90000"/>
              </a:lnSpc>
              <a:buFont typeface="Wingdings" panose="05000000000000000000" pitchFamily="2" charset="2"/>
              <a:buChar char="Ø"/>
            </a:pPr>
            <a:endParaRPr lang="en-GB" dirty="0"/>
          </a:p>
        </p:txBody>
      </p:sp>
    </p:spTree>
    <p:extLst>
      <p:ext uri="{BB962C8B-B14F-4D97-AF65-F5344CB8AC3E}">
        <p14:creationId xmlns:p14="http://schemas.microsoft.com/office/powerpoint/2010/main" val="315293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200" b="1" dirty="0">
                <a:latin typeface="Times New Roman" pitchFamily="18"/>
                <a:cs typeface="Times New Roman" pitchFamily="18"/>
              </a:rPr>
              <a:t>Categories of application (2)</a:t>
            </a: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a:normAutofit/>
          </a:bodyPr>
          <a:lstStyle/>
          <a:p>
            <a:pPr lvl="0" algn="just">
              <a:lnSpc>
                <a:spcPct val="90000"/>
              </a:lnSpc>
              <a:buFont typeface="Wingdings" panose="05000000000000000000" pitchFamily="2" charset="2"/>
              <a:buChar char="Ø"/>
            </a:pPr>
            <a:r>
              <a:rPr lang="en-GB" sz="1600" i="0" dirty="0">
                <a:effectLst/>
                <a:latin typeface="Times New Roman" panose="02020603050405020304" pitchFamily="18" charset="0"/>
                <a:cs typeface="Times New Roman" panose="02020603050405020304" pitchFamily="18" charset="0"/>
              </a:rPr>
              <a:t>The Marriage (Same Sex Couples) </a:t>
            </a:r>
            <a:r>
              <a:rPr lang="en-GB" sz="1600" dirty="0">
                <a:latin typeface="Times New Roman" panose="02020603050405020304" pitchFamily="18" charset="0"/>
                <a:cs typeface="Times New Roman" panose="02020603050405020304" pitchFamily="18" charset="0"/>
              </a:rPr>
              <a:t>Act 2013 </a:t>
            </a:r>
            <a:r>
              <a:rPr lang="en-GB" sz="1600" strike="noStrike" dirty="0">
                <a:effectLst/>
                <a:latin typeface="Times New Roman" panose="02020603050405020304" pitchFamily="18" charset="0"/>
                <a:cs typeface="Times New Roman" panose="02020603050405020304" pitchFamily="18" charset="0"/>
              </a:rPr>
              <a:t>- </a:t>
            </a:r>
            <a:r>
              <a:rPr lang="en-GB" sz="1600" i="0" dirty="0">
                <a:effectLst/>
                <a:latin typeface="Times New Roman" panose="02020603050405020304" pitchFamily="18" charset="0"/>
                <a:cs typeface="Times New Roman" panose="02020603050405020304" pitchFamily="18" charset="0"/>
              </a:rPr>
              <a:t>provides that, with effect from 13 March 2014, where there are references to a marriage, a married couple or a married person in existing legislation in England and Wales, these are to be read as also referring to a marriage of a same-sex couple, a married same-sex couple or to a person married to someone of the same sex.</a:t>
            </a:r>
          </a:p>
          <a:p>
            <a:pPr lvl="0" algn="just">
              <a:lnSpc>
                <a:spcPct val="90000"/>
              </a:lnSpc>
              <a:buFont typeface="Wingdings" panose="05000000000000000000" pitchFamily="2" charset="2"/>
              <a:buChar char="Ø"/>
            </a:pPr>
            <a:endParaRPr 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sz="1400" b="0" i="0" dirty="0">
              <a:solidFill>
                <a:srgbClr val="000000"/>
              </a:solidFill>
              <a:effectLst/>
              <a:latin typeface="Lato" panose="020F0502020204030203" pitchFamily="34" charset="0"/>
            </a:endParaRPr>
          </a:p>
          <a:p>
            <a:pPr lvl="0" algn="just">
              <a:lnSpc>
                <a:spcPct val="90000"/>
              </a:lnSpc>
              <a:buFont typeface="Wingdings" panose="05000000000000000000" pitchFamily="2" charset="2"/>
              <a:buChar char="Ø"/>
            </a:pPr>
            <a:endParaRPr 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sz="1400" b="0" i="0" dirty="0">
              <a:solidFill>
                <a:srgbClr val="000000"/>
              </a:solidFill>
              <a:effectLst/>
              <a:latin typeface="Lato" panose="020F0502020204030203" pitchFamily="34" charset="0"/>
            </a:endParaRPr>
          </a:p>
          <a:p>
            <a:pPr lvl="0" algn="just">
              <a:lnSpc>
                <a:spcPct val="90000"/>
              </a:lnSpc>
              <a:buFont typeface="Wingdings" panose="05000000000000000000" pitchFamily="2" charset="2"/>
              <a:buChar char="Ø"/>
            </a:pPr>
            <a:endParaRPr 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sz="1400" dirty="0">
              <a:solidFill>
                <a:srgbClr val="000000"/>
              </a:solidFill>
              <a:latin typeface="Lato" panose="020F0502020204030203" pitchFamily="34" charset="0"/>
            </a:endParaRPr>
          </a:p>
          <a:p>
            <a:pPr lvl="0" algn="just">
              <a:lnSpc>
                <a:spcPct val="90000"/>
              </a:lnSpc>
              <a:buFont typeface="Wingdings" panose="05000000000000000000" pitchFamily="2" charset="2"/>
              <a:buChar char="Ø"/>
            </a:pPr>
            <a:endParaRPr lang="en-GB" sz="1400" dirty="0">
              <a:solidFill>
                <a:srgbClr val="000000"/>
              </a:solidFill>
              <a:latin typeface="Lato" panose="020F0502020204030203" pitchFamily="34" charset="0"/>
            </a:endParaRPr>
          </a:p>
        </p:txBody>
      </p:sp>
    </p:spTree>
    <p:extLst>
      <p:ext uri="{BB962C8B-B14F-4D97-AF65-F5344CB8AC3E}">
        <p14:creationId xmlns:p14="http://schemas.microsoft.com/office/powerpoint/2010/main" val="3652575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642369" y="360727"/>
            <a:ext cx="9390139" cy="1057012"/>
          </a:xfrm>
        </p:spPr>
        <p:txBody>
          <a:bodyPr>
            <a:noAutofit/>
          </a:bodyPr>
          <a:lstStyle/>
          <a:p>
            <a:pPr algn="l" fontAlgn="base"/>
            <a:br>
              <a:rPr lang="en-GB" sz="1600" b="1" dirty="0">
                <a:solidFill>
                  <a:srgbClr val="000000"/>
                </a:solidFill>
                <a:effectLst/>
                <a:latin typeface="Lato" panose="020F0502020204030203" pitchFamily="34" charset="0"/>
              </a:rPr>
            </a:br>
            <a:br>
              <a:rPr lang="en-GB" sz="1600" b="0" dirty="0">
                <a:solidFill>
                  <a:srgbClr val="000000"/>
                </a:solidFill>
                <a:effectLst/>
                <a:latin typeface="Lato" panose="020F0502020204030203" pitchFamily="34" charset="0"/>
              </a:rPr>
            </a:br>
            <a:r>
              <a:rPr lang="en-GB" sz="3200" b="1" dirty="0">
                <a:solidFill>
                  <a:srgbClr val="000000"/>
                </a:solidFill>
                <a:effectLst/>
                <a:latin typeface="Times New Roman" panose="02020603050405020304" pitchFamily="18" charset="0"/>
                <a:cs typeface="Times New Roman" panose="02020603050405020304" pitchFamily="18" charset="0"/>
              </a:rPr>
              <a:t>Applicant who has an estate, interest or home rights in a dwelling-house – Section 33</a:t>
            </a:r>
            <a:br>
              <a:rPr lang="en-GB" sz="3200" u="sng"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a:normAutofit/>
          </a:bodyPr>
          <a:lstStyle/>
          <a:p>
            <a:pPr marL="0" lvl="0" indent="0" algn="just">
              <a:lnSpc>
                <a:spcPct val="90000"/>
              </a:lnSpc>
              <a:buNone/>
            </a:pPr>
            <a:endParaRPr lang="en-GB" sz="1800" dirty="0">
              <a:latin typeface="Times New Roman" panose="02020603050405020304" pitchFamily="18" charset="0"/>
              <a:cs typeface="Times New Roman" panose="02020603050405020304" pitchFamily="18" charset="0"/>
            </a:endParaRPr>
          </a:p>
          <a:p>
            <a:pPr marL="0" lvl="0" indent="0" algn="just">
              <a:lnSpc>
                <a:spcPct val="90000"/>
              </a:lnSpc>
              <a:buNone/>
            </a:pPr>
            <a:endParaRPr lang="en-GB" sz="1800" dirty="0">
              <a:latin typeface="Times New Roman" panose="02020603050405020304" pitchFamily="18" charset="0"/>
              <a:cs typeface="Times New Roman" panose="02020603050405020304" pitchFamily="18" charset="0"/>
            </a:endParaRPr>
          </a:p>
          <a:p>
            <a:pPr marL="0" lvl="0" indent="0" algn="just">
              <a:lnSpc>
                <a:spcPct val="90000"/>
              </a:lnSpc>
              <a:buNone/>
            </a:pPr>
            <a:endParaRPr lang="en-GB" sz="1800"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I</a:t>
            </a:r>
            <a:r>
              <a:rPr lang="en-GB" sz="1800" b="0" i="0" dirty="0">
                <a:effectLst/>
                <a:latin typeface="Times New Roman" panose="02020603050405020304" pitchFamily="18" charset="0"/>
                <a:cs typeface="Times New Roman" panose="02020603050405020304" pitchFamily="18" charset="0"/>
              </a:rPr>
              <a:t>s the widest in scope of the sections</a:t>
            </a:r>
            <a:endParaRPr lang="en-GB" sz="18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The applicant is entitled to occupy a property termed ‘a dwelling-house’</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The respondent is ‘associated’</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The house must be, have been, or have been intended to be, the home of the applicant and respondent</a:t>
            </a:r>
          </a:p>
          <a:p>
            <a:pPr algn="just">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The court must consider the ‘balance of harm test’ in Section 33(7) FLA 1996 before considering the discretionary criteria in Section 33(6) FLA 1996  </a:t>
            </a:r>
            <a:endParaRPr lang="en-GB" dirty="0">
              <a:solidFill>
                <a:srgbClr val="000000"/>
              </a:solidFill>
              <a:latin typeface="Lato" panose="020F0502020204030203" pitchFamily="34" charset="0"/>
            </a:endParaRPr>
          </a:p>
          <a:p>
            <a:pPr marL="0" indent="0" algn="just">
              <a:buNone/>
            </a:pPr>
            <a:endParaRPr lang="en-GB" b="0" i="0" dirty="0">
              <a:solidFill>
                <a:srgbClr val="000000"/>
              </a:solidFill>
              <a:effectLst/>
              <a:latin typeface="Lato" panose="020F0502020204030203" pitchFamily="34" charset="0"/>
            </a:endParaRPr>
          </a:p>
          <a:p>
            <a:pPr marL="0" indent="0" algn="just">
              <a:buNone/>
            </a:pPr>
            <a:endParaRPr lang="en-GB" dirty="0">
              <a:solidFill>
                <a:srgbClr val="000000"/>
              </a:solidFill>
              <a:latin typeface="Lato" panose="020F0502020204030203" pitchFamily="34" charset="0"/>
            </a:endParaRPr>
          </a:p>
          <a:p>
            <a:pPr marL="0" indent="0" algn="just">
              <a:buNone/>
            </a:pPr>
            <a:endParaRPr lang="en-GB" b="0" i="0" dirty="0">
              <a:solidFill>
                <a:srgbClr val="000000"/>
              </a:solidFill>
              <a:effectLst/>
              <a:latin typeface="Lato" panose="020F0502020204030203" pitchFamily="34" charset="0"/>
            </a:endParaRPr>
          </a:p>
          <a:p>
            <a:pPr marL="0" indent="0" algn="just">
              <a:buNone/>
            </a:pPr>
            <a:endParaRPr lang="en-GB" dirty="0"/>
          </a:p>
        </p:txBody>
      </p:sp>
    </p:spTree>
    <p:extLst>
      <p:ext uri="{BB962C8B-B14F-4D97-AF65-F5344CB8AC3E}">
        <p14:creationId xmlns:p14="http://schemas.microsoft.com/office/powerpoint/2010/main" val="412889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200" b="1" dirty="0">
                <a:latin typeface="Times New Roman" panose="02020603050405020304" pitchFamily="18" charset="0"/>
                <a:cs typeface="Times New Roman" panose="02020603050405020304" pitchFamily="18" charset="0"/>
              </a:rPr>
              <a:t>Balance of Harm Test and Discretionary Criteria </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3"/>
            <a:ext cx="9860654" cy="5327009"/>
          </a:xfrm>
        </p:spPr>
        <p:txBody>
          <a:bodyPr>
            <a:normAutofit fontScale="92500" lnSpcReduction="10000"/>
          </a:bodyPr>
          <a:lstStyle/>
          <a:p>
            <a:pPr lvl="0" algn="just">
              <a:lnSpc>
                <a:spcPct val="90000"/>
              </a:lnSpc>
              <a:buFont typeface="Wingdings" panose="05000000000000000000" pitchFamily="2" charset="2"/>
              <a:buChar char="Ø"/>
            </a:pPr>
            <a:endParaRPr lang="en-GB" sz="1400" b="0" i="0" dirty="0">
              <a:solidFill>
                <a:srgbClr val="000000"/>
              </a:solidFill>
              <a:effectLst/>
              <a:latin typeface="Lato" panose="020F0502020204030203" pitchFamily="34" charset="0"/>
            </a:endParaRPr>
          </a:p>
          <a:p>
            <a:pPr marL="0" lvl="0" indent="0" algn="just">
              <a:lnSpc>
                <a:spcPct val="90000"/>
              </a:lnSpc>
              <a:buNone/>
            </a:pPr>
            <a:r>
              <a:rPr lang="en-GB" sz="1700" b="1" dirty="0">
                <a:latin typeface="Times New Roman" panose="02020603050405020304" pitchFamily="18" charset="0"/>
                <a:cs typeface="Times New Roman" panose="02020603050405020304" pitchFamily="18" charset="0"/>
              </a:rPr>
              <a:t>Balance of harm test </a:t>
            </a:r>
          </a:p>
          <a:p>
            <a:pPr marL="0" lvl="0" indent="0" algn="just">
              <a:lnSpc>
                <a:spcPct val="90000"/>
              </a:lnSpc>
              <a:buNone/>
            </a:pPr>
            <a:endParaRPr lang="en-GB" sz="1700" b="1" dirty="0">
              <a:latin typeface="Times New Roman" panose="02020603050405020304" pitchFamily="18" charset="0"/>
              <a:cs typeface="Times New Roman" panose="02020603050405020304" pitchFamily="18" charset="0"/>
            </a:endParaRPr>
          </a:p>
          <a:p>
            <a:pPr lvl="0" algn="just">
              <a:lnSpc>
                <a:spcPct val="90000"/>
              </a:lnSpc>
              <a:buFont typeface="Wingdings" panose="05000000000000000000" pitchFamily="2" charset="2"/>
              <a:buChar char="Ø"/>
            </a:pPr>
            <a:r>
              <a:rPr lang="en-GB" sz="1700" b="0" i="0" dirty="0">
                <a:effectLst/>
                <a:latin typeface="Times New Roman" panose="02020603050405020304" pitchFamily="18" charset="0"/>
                <a:cs typeface="Times New Roman" panose="02020603050405020304" pitchFamily="18" charset="0"/>
              </a:rPr>
              <a:t>If it appears to the court that the applicant or any relevant child is likely to suffer significant harm attributable to the conduct of the respondent if an order is not made, it is mandatory for the court to make an occupation order unless it appears that the respondent or any relevant child is likely to suffer significant harm if the order is made and that harm is as great or greater than the harm likely to be suffered by the applicant. This is known as the balance of harm test.</a:t>
            </a:r>
            <a:endParaRPr lang="en-GB" sz="1700" dirty="0">
              <a:latin typeface="Times New Roman" panose="02020603050405020304" pitchFamily="18" charset="0"/>
              <a:cs typeface="Times New Roman" panose="02020603050405020304" pitchFamily="18" charset="0"/>
            </a:endParaRPr>
          </a:p>
          <a:p>
            <a:pPr marL="0" indent="0" algn="l" fontAlgn="base">
              <a:buNone/>
            </a:pPr>
            <a:endParaRPr lang="en-GB" sz="1700" b="1" dirty="0">
              <a:latin typeface="Times New Roman" panose="02020603050405020304" pitchFamily="18" charset="0"/>
              <a:cs typeface="Times New Roman" panose="02020603050405020304" pitchFamily="18" charset="0"/>
            </a:endParaRPr>
          </a:p>
          <a:p>
            <a:pPr marL="0" indent="0" algn="l" fontAlgn="base">
              <a:buNone/>
            </a:pPr>
            <a:r>
              <a:rPr lang="en-GB" sz="1700" b="1" dirty="0">
                <a:effectLst/>
                <a:latin typeface="Times New Roman" panose="02020603050405020304" pitchFamily="18" charset="0"/>
                <a:cs typeface="Times New Roman" panose="02020603050405020304" pitchFamily="18" charset="0"/>
              </a:rPr>
              <a:t>Discretionary criteria</a:t>
            </a:r>
          </a:p>
          <a:p>
            <a:pPr algn="l" fontAlgn="base">
              <a:buFont typeface="Wingdings" panose="05000000000000000000" pitchFamily="2" charset="2"/>
              <a:buChar char="Ø"/>
            </a:pPr>
            <a:r>
              <a:rPr lang="en-GB" sz="1700" b="0" dirty="0">
                <a:effectLst/>
                <a:latin typeface="Times New Roman" panose="02020603050405020304" pitchFamily="18" charset="0"/>
                <a:cs typeface="Times New Roman" panose="02020603050405020304" pitchFamily="18" charset="0"/>
              </a:rPr>
              <a:t>If the court determines that neither the applicant or relevant child is likely to suffer significant harm attributable to the conduct of the respondent, it enters the discretionary regime. The criteria to be applied in deciding whether to exercise its powers are all the circumstances including:</a:t>
            </a:r>
          </a:p>
          <a:p>
            <a:pPr lvl="1" fontAlgn="base">
              <a:buFont typeface="Wingdings" panose="05000000000000000000" pitchFamily="2" charset="2"/>
              <a:buChar char="Ø"/>
            </a:pPr>
            <a:r>
              <a:rPr lang="en-GB" sz="1700" b="0" i="0" dirty="0">
                <a:effectLst/>
                <a:latin typeface="Times New Roman" panose="02020603050405020304" pitchFamily="18" charset="0"/>
                <a:cs typeface="Times New Roman" panose="02020603050405020304" pitchFamily="18" charset="0"/>
              </a:rPr>
              <a:t>the housing needs and housing resources of each of the parties and of any relevant child</a:t>
            </a:r>
          </a:p>
          <a:p>
            <a:pPr lvl="1" fontAlgn="base">
              <a:buFont typeface="Wingdings" panose="05000000000000000000" pitchFamily="2" charset="2"/>
              <a:buChar char="Ø"/>
            </a:pPr>
            <a:r>
              <a:rPr lang="en-GB" sz="1700" b="0" i="0" dirty="0">
                <a:effectLst/>
                <a:latin typeface="Times New Roman" panose="02020603050405020304" pitchFamily="18" charset="0"/>
                <a:cs typeface="Times New Roman" panose="02020603050405020304" pitchFamily="18" charset="0"/>
              </a:rPr>
              <a:t>the financial resources of each of the parties</a:t>
            </a:r>
          </a:p>
          <a:p>
            <a:pPr lvl="1" fontAlgn="base">
              <a:buFont typeface="Wingdings" panose="05000000000000000000" pitchFamily="2" charset="2"/>
              <a:buChar char="Ø"/>
            </a:pPr>
            <a:r>
              <a:rPr lang="en-GB" sz="1700" b="0" i="0" dirty="0">
                <a:effectLst/>
                <a:latin typeface="Times New Roman" panose="02020603050405020304" pitchFamily="18" charset="0"/>
                <a:cs typeface="Times New Roman" panose="02020603050405020304" pitchFamily="18" charset="0"/>
              </a:rPr>
              <a:t>the likely effect of any order, or decision not to exercise powers, on the health, safety or well-being of the parties and any relevant child</a:t>
            </a:r>
          </a:p>
          <a:p>
            <a:pPr lvl="1" fontAlgn="base">
              <a:buFont typeface="Wingdings" panose="05000000000000000000" pitchFamily="2" charset="2"/>
              <a:buChar char="Ø"/>
            </a:pPr>
            <a:r>
              <a:rPr lang="en-GB" sz="1700" b="0" i="0" dirty="0">
                <a:effectLst/>
                <a:latin typeface="Times New Roman" panose="02020603050405020304" pitchFamily="18" charset="0"/>
                <a:cs typeface="Times New Roman" panose="02020603050405020304" pitchFamily="18" charset="0"/>
              </a:rPr>
              <a:t>the conduct of the parties</a:t>
            </a:r>
          </a:p>
          <a:p>
            <a:pPr algn="just"/>
            <a:endParaRPr lang="en-GB" dirty="0"/>
          </a:p>
        </p:txBody>
      </p:sp>
    </p:spTree>
    <p:extLst>
      <p:ext uri="{BB962C8B-B14F-4D97-AF65-F5344CB8AC3E}">
        <p14:creationId xmlns:p14="http://schemas.microsoft.com/office/powerpoint/2010/main" val="239321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Logo&#10;&#10;Description automatically generated">
            <a:extLst>
              <a:ext uri="{FF2B5EF4-FFF2-40B4-BE49-F238E27FC236}">
                <a16:creationId xmlns:a16="http://schemas.microsoft.com/office/drawing/2014/main" id="{EE86B20A-7146-4B52-A2B9-8F0583F9C105}"/>
              </a:ext>
            </a:extLst>
          </p:cNvPr>
          <p:cNvPicPr>
            <a:picLocks noChangeAspect="1"/>
          </p:cNvPicPr>
          <p:nvPr/>
        </p:nvPicPr>
        <p:blipFill rotWithShape="1">
          <a:blip r:embed="rId3"/>
          <a:srcRect l="24738" r="23684" b="-1"/>
          <a:stretch/>
        </p:blipFill>
        <p:spPr>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p:spPr>
      </p:pic>
      <p:grpSp>
        <p:nvGrpSpPr>
          <p:cNvPr id="11" name="Group 1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972080" y="685800"/>
            <a:ext cx="5260680" cy="1752599"/>
          </a:xfrm>
        </p:spPr>
        <p:txBody>
          <a:bodyPr>
            <a:normAutofit/>
          </a:bodyPr>
          <a:lstStyle/>
          <a:p>
            <a:pPr algn="l"/>
            <a:r>
              <a:rPr lang="en-GB" sz="3600" b="1" dirty="0">
                <a:latin typeface="Times New Roman" panose="02020603050405020304" pitchFamily="18" charset="0"/>
                <a:cs typeface="Times New Roman" panose="02020603050405020304" pitchFamily="18" charset="0"/>
              </a:rPr>
              <a:t>This session will cover:</a:t>
            </a:r>
          </a:p>
        </p:txBody>
      </p:sp>
      <p:sp>
        <p:nvSpPr>
          <p:cNvPr id="3" name="Content Placeholder 2">
            <a:extLst>
              <a:ext uri="{FF2B5EF4-FFF2-40B4-BE49-F238E27FC236}">
                <a16:creationId xmlns:a16="http://schemas.microsoft.com/office/drawing/2014/main" id="{E0DC919B-A4A0-4FB6-BDE0-45AA6F320B22}"/>
              </a:ext>
            </a:extLst>
          </p:cNvPr>
          <p:cNvSpPr>
            <a:spLocks noGrp="1"/>
          </p:cNvSpPr>
          <p:nvPr>
            <p:ph idx="1"/>
          </p:nvPr>
        </p:nvSpPr>
        <p:spPr>
          <a:xfrm>
            <a:off x="698561" y="1959190"/>
            <a:ext cx="5260680" cy="2108199"/>
          </a:xfrm>
        </p:spPr>
        <p:txBody>
          <a:bodyPr>
            <a:normAutofit/>
          </a:bodyPr>
          <a:lstStyle/>
          <a:p>
            <a:pPr>
              <a:buFont typeface="Wingdings" panose="05000000000000000000" pitchFamily="2" charset="2"/>
              <a:buChar char="Ø"/>
            </a:pPr>
            <a:r>
              <a:rPr lang="en-GB" sz="2000" dirty="0">
                <a:latin typeface="Times New Roman" panose="02020603050405020304" pitchFamily="18" charset="0"/>
                <a:cs typeface="Times New Roman" panose="02020603050405020304" pitchFamily="18" charset="0"/>
              </a:rPr>
              <a:t>Non-molestation orders</a:t>
            </a:r>
          </a:p>
          <a:p>
            <a:pPr>
              <a:buFont typeface="Wingdings" panose="05000000000000000000" pitchFamily="2" charset="2"/>
              <a:buChar char="Ø"/>
            </a:pPr>
            <a:r>
              <a:rPr lang="en-GB" sz="2000" dirty="0">
                <a:latin typeface="Times New Roman" panose="02020603050405020304" pitchFamily="18" charset="0"/>
                <a:cs typeface="Times New Roman" panose="02020603050405020304" pitchFamily="18" charset="0"/>
              </a:rPr>
              <a:t> Occupation orders</a:t>
            </a:r>
          </a:p>
          <a:p>
            <a:pPr>
              <a:buFont typeface="Wingdings" panose="05000000000000000000" pitchFamily="2" charset="2"/>
              <a:buChar char="Ø"/>
            </a:pPr>
            <a:r>
              <a:rPr lang="en-GB" sz="2000" dirty="0">
                <a:latin typeface="Times New Roman" panose="02020603050405020304" pitchFamily="18" charset="0"/>
                <a:cs typeface="Times New Roman" panose="02020603050405020304" pitchFamily="18" charset="0"/>
              </a:rPr>
              <a:t>Interviewing Domestic Violence victims</a:t>
            </a:r>
          </a:p>
        </p:txBody>
      </p:sp>
    </p:spTree>
    <p:extLst>
      <p:ext uri="{BB962C8B-B14F-4D97-AF65-F5344CB8AC3E}">
        <p14:creationId xmlns:p14="http://schemas.microsoft.com/office/powerpoint/2010/main" val="163562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600" b="1" dirty="0">
                <a:latin typeface="Times New Roman" pitchFamily="18"/>
                <a:cs typeface="Times New Roman" pitchFamily="18"/>
              </a:rPr>
              <a:t>Orders available under Section 33 FLA 1996</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a:normAutofit/>
          </a:bodyPr>
          <a:lstStyle/>
          <a:p>
            <a:pPr marL="0" indent="0" algn="l" fontAlgn="base">
              <a:buNone/>
            </a:pPr>
            <a:r>
              <a:rPr lang="en-GB" sz="1800" b="0" dirty="0">
                <a:effectLst/>
                <a:latin typeface="Times New Roman" panose="02020603050405020304" pitchFamily="18" charset="0"/>
                <a:cs typeface="Times New Roman" panose="02020603050405020304" pitchFamily="18" charset="0"/>
              </a:rPr>
              <a:t>The court may make orders that:</a:t>
            </a:r>
          </a:p>
          <a:p>
            <a:pPr marL="0" indent="0" algn="l" fontAlgn="base">
              <a:buNone/>
            </a:pPr>
            <a:endParaRPr lang="en-GB" sz="18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enforce the applicant’s entitlement to remain in occupation as against the respondent</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require the respondent to permit the applicant to enter and remain in the dwelling-house or part of the dwelling-house</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regulate the occupation of the dwelling-house by either or both parties</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prohibit, suspend or restrict the respondent’s right to occupy the dwelling-house</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restrict or terminate the respondent’s home rights in relation to the dwelling-house</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require the respondent to leave the dwelling-house or part of the dwelling-house</a:t>
            </a:r>
          </a:p>
          <a:p>
            <a:pPr algn="l" fontAlgn="base">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exclude the respondent from a defined area in which the dwelling-house is included</a:t>
            </a:r>
          </a:p>
          <a:p>
            <a:pPr marL="0" indent="0" algn="just">
              <a:buNone/>
            </a:pPr>
            <a:endParaRPr lang="en-GB" dirty="0"/>
          </a:p>
        </p:txBody>
      </p:sp>
    </p:spTree>
    <p:extLst>
      <p:ext uri="{BB962C8B-B14F-4D97-AF65-F5344CB8AC3E}">
        <p14:creationId xmlns:p14="http://schemas.microsoft.com/office/powerpoint/2010/main" val="2053519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b="1" dirty="0">
                <a:latin typeface="Times New Roman" pitchFamily="18"/>
                <a:cs typeface="Times New Roman" pitchFamily="18"/>
              </a:rPr>
              <a:t>Ancillary Orders (Section 40 FLA 1996)</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583646" y="847288"/>
            <a:ext cx="9919377" cy="5299018"/>
          </a:xfrm>
        </p:spPr>
        <p:txBody>
          <a:bodyPr>
            <a:noAutofit/>
          </a:bodyPr>
          <a:lstStyle/>
          <a:p>
            <a:pPr algn="l" fontAlgn="base">
              <a:buFont typeface="Wingdings" panose="05000000000000000000" pitchFamily="2" charset="2"/>
              <a:buChar char="Ø"/>
            </a:pPr>
            <a:r>
              <a:rPr lang="en-GB" sz="1800" b="0" dirty="0">
                <a:solidFill>
                  <a:srgbClr val="000000"/>
                </a:solidFill>
                <a:effectLst/>
                <a:latin typeface="Times New Roman" panose="02020603050405020304" pitchFamily="18" charset="0"/>
                <a:cs typeface="Times New Roman" panose="02020603050405020304" pitchFamily="18" charset="0"/>
              </a:rPr>
              <a:t>Where an occupation order is made under FLA 1996 s33, s35 or s36</a:t>
            </a:r>
            <a:r>
              <a:rPr lang="en-GB" sz="1800" dirty="0">
                <a:solidFill>
                  <a:srgbClr val="000000"/>
                </a:solidFill>
                <a:latin typeface="Times New Roman" panose="02020603050405020304" pitchFamily="18" charset="0"/>
                <a:cs typeface="Times New Roman" panose="02020603050405020304" pitchFamily="18" charset="0"/>
              </a:rPr>
              <a:t>, </a:t>
            </a:r>
            <a:r>
              <a:rPr lang="en-GB" sz="1800" b="0" dirty="0">
                <a:solidFill>
                  <a:srgbClr val="000000"/>
                </a:solidFill>
                <a:effectLst/>
                <a:latin typeface="Times New Roman" panose="02020603050405020304" pitchFamily="18" charset="0"/>
                <a:cs typeface="Times New Roman" panose="02020603050405020304" pitchFamily="18" charset="0"/>
              </a:rPr>
              <a:t>the court has the power to impose obligations on either party. These obligations include payments towards the rent, mortgage or other outgoings, repair and maintenance. Furthermore, the court can grant either party possession or use of furniture or contents of the dwelling-house and order either party to take reasonable care of furniture.</a:t>
            </a:r>
          </a:p>
          <a:p>
            <a:pPr marL="0" indent="0" algn="l" fontAlgn="base">
              <a:buNone/>
            </a:pPr>
            <a:endParaRPr lang="en-GB" sz="1800" b="0" dirty="0">
              <a:solidFill>
                <a:srgbClr val="000000"/>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800" b="0" dirty="0">
                <a:solidFill>
                  <a:srgbClr val="000000"/>
                </a:solidFill>
                <a:effectLst/>
                <a:latin typeface="Times New Roman" panose="02020603050405020304" pitchFamily="18" charset="0"/>
                <a:cs typeface="Times New Roman" panose="02020603050405020304" pitchFamily="18" charset="0"/>
              </a:rPr>
              <a:t>The additional provisions cannot last longer than the occupation order itself.</a:t>
            </a:r>
          </a:p>
          <a:p>
            <a:pPr marL="0" indent="0" algn="l" fontAlgn="base">
              <a:buNone/>
            </a:pPr>
            <a:endParaRPr lang="en-GB" sz="1800" b="0" dirty="0">
              <a:solidFill>
                <a:srgbClr val="000000"/>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800" b="0" dirty="0">
                <a:solidFill>
                  <a:srgbClr val="000000"/>
                </a:solidFill>
                <a:effectLst/>
                <a:latin typeface="Times New Roman" panose="02020603050405020304" pitchFamily="18" charset="0"/>
                <a:cs typeface="Times New Roman" panose="02020603050405020304" pitchFamily="18" charset="0"/>
              </a:rPr>
              <a:t>The court shall have regard to all the circumstances of the case including:</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the financial needs and other resources of the parties</a:t>
            </a:r>
          </a:p>
          <a:p>
            <a:pPr lvl="1"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the financial obligations that they have or are likely to have in the foreseeable future, including obligations to each other and to any relevant child</a:t>
            </a:r>
          </a:p>
          <a:p>
            <a:pPr fontAlgn="base">
              <a:buFont typeface="Wingdings" panose="05000000000000000000" pitchFamily="2" charset="2"/>
              <a:buChar char="Ø"/>
            </a:pPr>
            <a:r>
              <a:rPr lang="en-GB" sz="1800" b="0" i="0" dirty="0">
                <a:solidFill>
                  <a:srgbClr val="000000"/>
                </a:solidFill>
                <a:effectLst/>
                <a:latin typeface="Times New Roman" panose="02020603050405020304" pitchFamily="18" charset="0"/>
                <a:cs typeface="Times New Roman" panose="02020603050405020304" pitchFamily="18" charset="0"/>
              </a:rPr>
              <a:t>In </a:t>
            </a:r>
            <a:r>
              <a:rPr lang="en-GB" sz="1800" b="0" i="1" dirty="0" err="1">
                <a:solidFill>
                  <a:srgbClr val="000000"/>
                </a:solidFill>
                <a:effectLst/>
                <a:latin typeface="Times New Roman" panose="02020603050405020304" pitchFamily="18" charset="0"/>
                <a:cs typeface="Times New Roman" panose="02020603050405020304" pitchFamily="18" charset="0"/>
              </a:rPr>
              <a:t>Nwogbe</a:t>
            </a:r>
            <a:r>
              <a:rPr lang="en-GB" sz="1800" b="0" i="1" dirty="0">
                <a:solidFill>
                  <a:srgbClr val="000000"/>
                </a:solidFill>
                <a:effectLst/>
                <a:latin typeface="Times New Roman" panose="02020603050405020304" pitchFamily="18" charset="0"/>
                <a:cs typeface="Times New Roman" panose="02020603050405020304" pitchFamily="18" charset="0"/>
              </a:rPr>
              <a:t> v </a:t>
            </a:r>
            <a:r>
              <a:rPr lang="en-GB" sz="1800" b="0" i="1" dirty="0" err="1">
                <a:solidFill>
                  <a:srgbClr val="000000"/>
                </a:solidFill>
                <a:effectLst/>
                <a:latin typeface="Times New Roman" panose="02020603050405020304" pitchFamily="18" charset="0"/>
                <a:cs typeface="Times New Roman" panose="02020603050405020304" pitchFamily="18" charset="0"/>
              </a:rPr>
              <a:t>Nwogbe</a:t>
            </a:r>
            <a:r>
              <a:rPr lang="en-GB" sz="1800" b="0" i="1" dirty="0">
                <a:solidFill>
                  <a:srgbClr val="000000"/>
                </a:solidFill>
                <a:effectLst/>
                <a:latin typeface="Times New Roman" panose="02020603050405020304" pitchFamily="18" charset="0"/>
                <a:cs typeface="Times New Roman" panose="02020603050405020304" pitchFamily="18" charset="0"/>
              </a:rPr>
              <a:t> [2000], </a:t>
            </a:r>
            <a:r>
              <a:rPr lang="en-GB" sz="1800" b="0" i="0" dirty="0">
                <a:solidFill>
                  <a:srgbClr val="000000"/>
                </a:solidFill>
                <a:effectLst/>
                <a:latin typeface="Times New Roman" panose="02020603050405020304" pitchFamily="18" charset="0"/>
                <a:cs typeface="Times New Roman" panose="02020603050405020304" pitchFamily="18" charset="0"/>
              </a:rPr>
              <a:t> the Court of Appeal held that an order made under</a:t>
            </a:r>
            <a:r>
              <a:rPr lang="en-GB" sz="1800" b="0" i="0" dirty="0">
                <a:effectLst/>
                <a:latin typeface="Times New Roman" panose="02020603050405020304" pitchFamily="18" charset="0"/>
                <a:cs typeface="Times New Roman" panose="02020603050405020304" pitchFamily="18" charset="0"/>
              </a:rPr>
              <a:t> Section 40 FLA 1996 </a:t>
            </a:r>
            <a:r>
              <a:rPr lang="en-GB" sz="1800" b="0" i="0" dirty="0">
                <a:solidFill>
                  <a:srgbClr val="000000"/>
                </a:solidFill>
                <a:effectLst/>
                <a:latin typeface="Times New Roman" panose="02020603050405020304" pitchFamily="18" charset="0"/>
                <a:cs typeface="Times New Roman" panose="02020603050405020304" pitchFamily="18" charset="0"/>
              </a:rPr>
              <a:t>requiring a man to make payments in respect of rent and other outgoings relating to the property could not be enforced. The man had failed to make the required payments and the woman sought to have him committed to prison for contempt.</a:t>
            </a:r>
            <a:endParaRPr lang="en-GB"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141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600" b="1" dirty="0">
                <a:latin typeface="Times New Roman" pitchFamily="18"/>
                <a:cs typeface="Times New Roman" pitchFamily="18"/>
              </a:rPr>
              <a:t>What are the consequences of breaching an Occupation Order?</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1132514"/>
            <a:ext cx="9860654" cy="5013792"/>
          </a:xfrm>
        </p:spPr>
        <p:txBody>
          <a:bodyPr>
            <a:normAutofit lnSpcReduction="10000"/>
          </a:bodyPr>
          <a:lstStyle/>
          <a:p>
            <a:pPr algn="l" fontAlgn="base">
              <a:buFont typeface="Wingdings" panose="05000000000000000000" pitchFamily="2" charset="2"/>
              <a:buChar char="Ø"/>
            </a:pPr>
            <a:endParaRPr lang="en-GB" sz="16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dirty="0">
                <a:latin typeface="Times New Roman" panose="02020603050405020304" pitchFamily="18" charset="0"/>
                <a:cs typeface="Times New Roman" panose="02020603050405020304" pitchFamily="18" charset="0"/>
              </a:rPr>
              <a:t>T</a:t>
            </a:r>
            <a:r>
              <a:rPr lang="en-GB" sz="1600" b="0" i="0" dirty="0">
                <a:effectLst/>
                <a:latin typeface="Times New Roman" panose="02020603050405020304" pitchFamily="18" charset="0"/>
                <a:cs typeface="Times New Roman" panose="02020603050405020304" pitchFamily="18" charset="0"/>
              </a:rPr>
              <a:t>he process for enforcing the order varies depending on whether a </a:t>
            </a:r>
            <a:r>
              <a:rPr lang="en-GB" sz="1600" b="1" i="0" dirty="0">
                <a:effectLst/>
                <a:latin typeface="Times New Roman" panose="02020603050405020304" pitchFamily="18" charset="0"/>
                <a:cs typeface="Times New Roman" panose="02020603050405020304" pitchFamily="18" charset="0"/>
              </a:rPr>
              <a:t>power of arrest</a:t>
            </a:r>
            <a:r>
              <a:rPr lang="en-GB" sz="1600" b="0" i="0" dirty="0">
                <a:effectLst/>
                <a:latin typeface="Times New Roman" panose="02020603050405020304" pitchFamily="18" charset="0"/>
                <a:cs typeface="Times New Roman" panose="02020603050405020304" pitchFamily="18" charset="0"/>
              </a:rPr>
              <a:t> is attached to the order.   A power of arrest allows police officers to arrest the respondent if the occupation order is  breached.  Powers of arrest can be attached to occupation orders if the court is satisfied that your abuser has used or threatened violence against you.</a:t>
            </a:r>
          </a:p>
          <a:p>
            <a:pPr marL="0" indent="0" algn="l" fontAlgn="base">
              <a:buNone/>
            </a:pPr>
            <a:endParaRPr 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b="0" i="0" dirty="0">
                <a:effectLst/>
                <a:latin typeface="Times New Roman" panose="02020603050405020304" pitchFamily="18" charset="0"/>
                <a:cs typeface="Times New Roman" panose="02020603050405020304" pitchFamily="18" charset="0"/>
              </a:rPr>
              <a:t>If your abuser breaches any part of your occupation order and there is a power of arrest attached to it, you can report the breach directly to the police. The police can arrest him and take him to the court that made the order to be punished. The court may hear evidence about the breach and deal with the respondent immediately, or the court may adjourn the hearing to another day.</a:t>
            </a:r>
          </a:p>
          <a:p>
            <a:pPr marL="0" indent="0" algn="l" fontAlgn="base">
              <a:buNone/>
            </a:pPr>
            <a:endParaRPr 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b="0" i="0" dirty="0">
                <a:effectLst/>
                <a:latin typeface="Times New Roman" panose="02020603050405020304" pitchFamily="18" charset="0"/>
                <a:cs typeface="Times New Roman" panose="02020603050405020304" pitchFamily="18" charset="0"/>
              </a:rPr>
              <a:t>If your occupation order does not have a power of arrest attached, you can still apply to the court that made the order to have your abuser arrested and / or punished, if he has breached any part of the order. A respondent who is found by the court to have breached the order may be committed to prison, fined or be given a suspended sentence of imprisonment.</a:t>
            </a:r>
          </a:p>
          <a:p>
            <a:pPr marL="0" indent="0" algn="l" fontAlgn="base">
              <a:buNone/>
            </a:pPr>
            <a:endParaRPr 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b="0" i="0" dirty="0">
                <a:effectLst/>
                <a:latin typeface="Times New Roman" panose="02020603050405020304" pitchFamily="18" charset="0"/>
                <a:cs typeface="Times New Roman" panose="02020603050405020304" pitchFamily="18" charset="0"/>
              </a:rPr>
              <a:t>The procedure in relation to applications and proceedings for committal for contempt of court is governed by Family Procedure Rules 2010 part 37 and the accompanying practice </a:t>
            </a:r>
            <a:r>
              <a:rPr lang="en-GB" sz="1600" dirty="0">
                <a:latin typeface="Times New Roman" panose="02020603050405020304" pitchFamily="18" charset="0"/>
                <a:cs typeface="Times New Roman" panose="02020603050405020304" pitchFamily="18" charset="0"/>
              </a:rPr>
              <a:t>direction 37A. </a:t>
            </a:r>
            <a:endParaRPr lang="en-GB" sz="1600" dirty="0"/>
          </a:p>
        </p:txBody>
      </p:sp>
    </p:spTree>
    <p:extLst>
      <p:ext uri="{BB962C8B-B14F-4D97-AF65-F5344CB8AC3E}">
        <p14:creationId xmlns:p14="http://schemas.microsoft.com/office/powerpoint/2010/main" val="4073999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DA6C-CF8A-45C6-BBC5-58034B5256FF}"/>
              </a:ext>
            </a:extLst>
          </p:cNvPr>
          <p:cNvSpPr>
            <a:spLocks noGrp="1"/>
          </p:cNvSpPr>
          <p:nvPr>
            <p:ph type="title"/>
          </p:nvPr>
        </p:nvSpPr>
        <p:spPr>
          <a:xfrm>
            <a:off x="1521340" y="251534"/>
            <a:ext cx="8866356" cy="975064"/>
          </a:xfrm>
        </p:spPr>
        <p:txBody>
          <a:bodyPr>
            <a:normAutofit fontScale="90000"/>
          </a:bodyPr>
          <a:lstStyle/>
          <a:p>
            <a:pPr algn="l"/>
            <a:r>
              <a:rPr lang="en-GB" sz="3600" b="1" dirty="0">
                <a:latin typeface="Times New Roman" pitchFamily="18"/>
                <a:cs typeface="Times New Roman" pitchFamily="18"/>
              </a:rPr>
              <a:t>Application process</a:t>
            </a:r>
            <a:br>
              <a:rPr lang="en-GB" sz="3600" b="1" dirty="0">
                <a:latin typeface="Times New Roman" pitchFamily="18"/>
                <a:cs typeface="Times New Roman" pitchFamily="18"/>
              </a:rPr>
            </a:br>
            <a:endParaRPr lang="en-GB" sz="3600" b="1" dirty="0"/>
          </a:p>
        </p:txBody>
      </p:sp>
      <p:sp>
        <p:nvSpPr>
          <p:cNvPr id="3" name="Content Placeholder 2">
            <a:extLst>
              <a:ext uri="{FF2B5EF4-FFF2-40B4-BE49-F238E27FC236}">
                <a16:creationId xmlns:a16="http://schemas.microsoft.com/office/drawing/2014/main" id="{A9A4F501-5C89-43EB-A9F5-7F1B4520D6D2}"/>
              </a:ext>
            </a:extLst>
          </p:cNvPr>
          <p:cNvSpPr>
            <a:spLocks noGrp="1"/>
          </p:cNvSpPr>
          <p:nvPr>
            <p:ph idx="1"/>
          </p:nvPr>
        </p:nvSpPr>
        <p:spPr>
          <a:xfrm>
            <a:off x="1695635" y="1082180"/>
            <a:ext cx="9623394" cy="5704514"/>
          </a:xfrm>
        </p:spPr>
        <p:txBody>
          <a:bodyPr>
            <a:normAutofit/>
          </a:bodyPr>
          <a:lstStyle/>
          <a:p>
            <a:pPr algn="just">
              <a:lnSpc>
                <a:spcPct val="90000"/>
              </a:lnSpc>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Check if the </a:t>
            </a:r>
            <a:r>
              <a:rPr lang="en-GB" sz="1800" dirty="0">
                <a:latin typeface="Times New Roman" panose="02020603050405020304" pitchFamily="18" charset="0"/>
                <a:cs typeface="Times New Roman" panose="02020603050405020304" pitchFamily="18" charset="0"/>
              </a:rPr>
              <a:t>applicant is</a:t>
            </a:r>
            <a:r>
              <a:rPr lang="en-GB" sz="1800" b="0" i="0" dirty="0">
                <a:effectLst/>
                <a:latin typeface="Times New Roman" panose="02020603050405020304" pitchFamily="18" charset="0"/>
                <a:cs typeface="Times New Roman" panose="02020603050405020304" pitchFamily="18" charset="0"/>
              </a:rPr>
              <a:t> eligible to apply for an occupation order.</a:t>
            </a:r>
          </a:p>
          <a:p>
            <a:pPr algn="just">
              <a:lnSpc>
                <a:spcPct val="90000"/>
              </a:lnSpc>
              <a:buFont typeface="Wingdings" panose="05000000000000000000" pitchFamily="2" charset="2"/>
              <a:buChar char="Ø"/>
            </a:pPr>
            <a:r>
              <a:rPr lang="en-GB" sz="1800" dirty="0">
                <a:latin typeface="Times New Roman" pitchFamily="18"/>
                <a:cs typeface="Times New Roman" pitchFamily="18"/>
              </a:rPr>
              <a:t>The application form </a:t>
            </a:r>
            <a:r>
              <a:rPr lang="en-GB" sz="1800" b="1" dirty="0">
                <a:latin typeface="Times New Roman" pitchFamily="18"/>
                <a:cs typeface="Times New Roman" pitchFamily="18"/>
              </a:rPr>
              <a:t>FL401 </a:t>
            </a:r>
            <a:r>
              <a:rPr lang="en-GB" sz="1800" dirty="0">
                <a:latin typeface="Times New Roman" pitchFamily="18"/>
                <a:cs typeface="Times New Roman" pitchFamily="18"/>
              </a:rPr>
              <a:t>should accompany a comprehensive statement explaining why there is a genuine need for an occupation order. The court will consider the evidence provided by the applicant and will decide whether an order is necessary.</a:t>
            </a:r>
          </a:p>
          <a:p>
            <a:pPr marL="0" indent="0" algn="just">
              <a:lnSpc>
                <a:spcPct val="90000"/>
              </a:lnSpc>
              <a:buNone/>
            </a:pPr>
            <a:r>
              <a:rPr lang="en-GB" sz="1800" dirty="0">
                <a:latin typeface="Times New Roman" pitchFamily="18"/>
                <a:cs typeface="Times New Roman" pitchFamily="18"/>
              </a:rPr>
              <a:t> </a:t>
            </a:r>
          </a:p>
          <a:p>
            <a:pPr algn="just">
              <a:lnSpc>
                <a:spcPct val="90000"/>
              </a:lnSpc>
              <a:buFont typeface="Wingdings" panose="05000000000000000000" pitchFamily="2" charset="2"/>
              <a:buChar char="Ø"/>
            </a:pPr>
            <a:r>
              <a:rPr lang="en-GB" sz="1800" dirty="0">
                <a:latin typeface="Times New Roman" pitchFamily="18"/>
                <a:cs typeface="Times New Roman" pitchFamily="18"/>
              </a:rPr>
              <a:t>There is no Court fee for occupation order applications. </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An application can be made with or without notice. FLA 1996 s45 is to be considered if a without notice application is to be made. </a:t>
            </a:r>
          </a:p>
          <a:p>
            <a:pPr marL="0" indent="0" algn="just">
              <a:lnSpc>
                <a:spcPct val="90000"/>
              </a:lnSpc>
              <a:buNone/>
            </a:pPr>
            <a:endParaRPr lang="en-GB" sz="1800" dirty="0">
              <a:latin typeface="Times New Roman" pitchFamily="18"/>
              <a:cs typeface="Times New Roman" pitchFamily="18"/>
            </a:endParaRPr>
          </a:p>
          <a:p>
            <a:pPr algn="just">
              <a:lnSpc>
                <a:spcPct val="90000"/>
              </a:lnSpc>
              <a:buFont typeface="Wingdings" panose="05000000000000000000" pitchFamily="2" charset="2"/>
              <a:buChar char="Ø"/>
            </a:pPr>
            <a:r>
              <a:rPr lang="en-GB" sz="1800" dirty="0">
                <a:latin typeface="Times New Roman" pitchFamily="18"/>
                <a:cs typeface="Times New Roman" pitchFamily="18"/>
              </a:rPr>
              <a:t>A draft order should be lodged when the application is issued.</a:t>
            </a:r>
          </a:p>
          <a:p>
            <a:pPr marL="0" indent="0" algn="just">
              <a:lnSpc>
                <a:spcPct val="90000"/>
              </a:lnSpc>
              <a:buNone/>
            </a:pPr>
            <a:endParaRPr lang="en-GB" sz="1800" dirty="0">
              <a:latin typeface="Times New Roman" pitchFamily="18"/>
              <a:cs typeface="Times New Roman" pitchFamily="18"/>
            </a:endParaRPr>
          </a:p>
          <a:p>
            <a:pPr algn="just">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Download and fill in </a:t>
            </a:r>
            <a:r>
              <a:rPr lang="en-GB" sz="1800" b="1" i="0" dirty="0">
                <a:effectLst/>
                <a:latin typeface="Times New Roman" panose="02020603050405020304" pitchFamily="18" charset="0"/>
                <a:cs typeface="Times New Roman" panose="02020603050405020304" pitchFamily="18" charset="0"/>
              </a:rPr>
              <a:t>form C8 </a:t>
            </a:r>
            <a:r>
              <a:rPr lang="en-GB" sz="1800" b="0" i="0" dirty="0">
                <a:effectLst/>
                <a:latin typeface="Times New Roman" panose="02020603050405020304" pitchFamily="18" charset="0"/>
                <a:cs typeface="Times New Roman" panose="02020603050405020304" pitchFamily="18" charset="0"/>
              </a:rPr>
              <a:t>if the applicant wants to keep their address private.</a:t>
            </a:r>
          </a:p>
          <a:p>
            <a:pPr marL="0" indent="0" algn="just">
              <a:buNone/>
            </a:pPr>
            <a:endParaRPr lang="en-GB" sz="1800" b="0" i="0" dirty="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1800" b="0" i="0" dirty="0">
                <a:effectLst/>
                <a:latin typeface="Times New Roman" panose="02020603050405020304" pitchFamily="18" charset="0"/>
                <a:cs typeface="Times New Roman" panose="02020603050405020304" pitchFamily="18" charset="0"/>
              </a:rPr>
              <a:t>Email or send all the documents to the applicant’s local court that deals with domestic abuse cases.</a:t>
            </a:r>
          </a:p>
          <a:p>
            <a:pPr marL="0" indent="0" algn="just">
              <a:lnSpc>
                <a:spcPct val="90000"/>
              </a:lnSpc>
              <a:buNone/>
            </a:pPr>
            <a:endParaRPr lang="en-GB" sz="1800" dirty="0">
              <a:latin typeface="Times New Roman" pitchFamily="18"/>
              <a:cs typeface="Times New Roman" pitchFamily="18"/>
            </a:endParaRPr>
          </a:p>
        </p:txBody>
      </p:sp>
    </p:spTree>
    <p:extLst>
      <p:ext uri="{BB962C8B-B14F-4D97-AF65-F5344CB8AC3E}">
        <p14:creationId xmlns:p14="http://schemas.microsoft.com/office/powerpoint/2010/main" val="1589292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108FA-686C-46B7-92F1-D6B6144C1723}"/>
              </a:ext>
            </a:extLst>
          </p:cNvPr>
          <p:cNvSpPr>
            <a:spLocks noGrp="1"/>
          </p:cNvSpPr>
          <p:nvPr>
            <p:ph idx="1"/>
          </p:nvPr>
        </p:nvSpPr>
        <p:spPr>
          <a:xfrm>
            <a:off x="1555331" y="1890944"/>
            <a:ext cx="10018713" cy="3293616"/>
          </a:xfrm>
        </p:spPr>
        <p:txBody>
          <a:bodyPr>
            <a:normAutofit lnSpcReduction="10000"/>
          </a:bodyPr>
          <a:lstStyle/>
          <a:p>
            <a:pPr algn="just" fontAlgn="base">
              <a:buFont typeface="Wingdings" panose="05000000000000000000" pitchFamily="2" charset="2"/>
              <a:buChar char="Ø"/>
            </a:pPr>
            <a:r>
              <a:rPr lang="en-GB" sz="2400" dirty="0">
                <a:solidFill>
                  <a:srgbClr val="0B0C0C"/>
                </a:solidFill>
                <a:latin typeface="Times New Roman" panose="02020603050405020304" pitchFamily="18" charset="0"/>
                <a:cs typeface="Times New Roman" panose="02020603050405020304" pitchFamily="18" charset="0"/>
              </a:rPr>
              <a:t>The applicant</a:t>
            </a:r>
            <a:r>
              <a:rPr lang="en-GB" sz="2400" b="0" i="0" dirty="0">
                <a:solidFill>
                  <a:srgbClr val="0B0C0C"/>
                </a:solidFill>
                <a:effectLst/>
                <a:latin typeface="Times New Roman" panose="02020603050405020304" pitchFamily="18" charset="0"/>
                <a:cs typeface="Times New Roman" panose="02020603050405020304" pitchFamily="18" charset="0"/>
              </a:rPr>
              <a:t> must arrange for a copy of their application and witness statement to be ‘served’ on the respondent. </a:t>
            </a:r>
          </a:p>
          <a:p>
            <a:pPr marL="0" indent="0" algn="just" fontAlgn="base">
              <a:buNone/>
            </a:pPr>
            <a:endParaRPr lang="en-GB" sz="2400" b="0" i="0" dirty="0">
              <a:solidFill>
                <a:srgbClr val="0B0C0C"/>
              </a:solidFill>
              <a:effectLst/>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GB" sz="2400" dirty="0">
                <a:solidFill>
                  <a:srgbClr val="0B0C0C"/>
                </a:solidFill>
                <a:latin typeface="Times New Roman" panose="02020603050405020304" pitchFamily="18" charset="0"/>
                <a:cs typeface="Times New Roman" panose="02020603050405020304" pitchFamily="18" charset="0"/>
              </a:rPr>
              <a:t>The applicant’s</a:t>
            </a:r>
            <a:r>
              <a:rPr lang="en-GB" sz="2400" b="0" i="0" dirty="0">
                <a:solidFill>
                  <a:srgbClr val="0B0C0C"/>
                </a:solidFill>
                <a:effectLst/>
                <a:latin typeface="Times New Roman" panose="02020603050405020304" pitchFamily="18" charset="0"/>
                <a:cs typeface="Times New Roman" panose="02020603050405020304" pitchFamily="18" charset="0"/>
              </a:rPr>
              <a:t> solicitor will arrange a process server or if the applicant is acting in person they can ask the court to serve the documents.</a:t>
            </a:r>
          </a:p>
          <a:p>
            <a:pPr marL="0" indent="0" algn="just" fontAlgn="base">
              <a:buNone/>
            </a:pPr>
            <a:endParaRPr lang="en-GB" sz="2400" b="0" i="0" dirty="0">
              <a:solidFill>
                <a:srgbClr val="0B0C0C"/>
              </a:solidFill>
              <a:effectLst/>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GB" sz="2400" dirty="0">
                <a:solidFill>
                  <a:srgbClr val="0B0C0C"/>
                </a:solidFill>
                <a:latin typeface="Times New Roman" panose="02020603050405020304" pitchFamily="18" charset="0"/>
                <a:cs typeface="Times New Roman" panose="02020603050405020304" pitchFamily="18" charset="0"/>
              </a:rPr>
              <a:t>The applicant should</a:t>
            </a:r>
            <a:r>
              <a:rPr lang="en-GB" sz="2400" b="0" i="0" dirty="0">
                <a:solidFill>
                  <a:srgbClr val="0B0C0C"/>
                </a:solidFill>
                <a:effectLst/>
                <a:latin typeface="Times New Roman" panose="02020603050405020304" pitchFamily="18" charset="0"/>
                <a:cs typeface="Times New Roman" panose="02020603050405020304" pitchFamily="18" charset="0"/>
              </a:rPr>
              <a:t> not serve the documents </a:t>
            </a:r>
            <a:r>
              <a:rPr lang="en-GB" sz="2400" dirty="0">
                <a:solidFill>
                  <a:srgbClr val="0B0C0C"/>
                </a:solidFill>
                <a:latin typeface="Times New Roman" panose="02020603050405020304" pitchFamily="18" charset="0"/>
                <a:cs typeface="Times New Roman" panose="02020603050405020304" pitchFamily="18" charset="0"/>
              </a:rPr>
              <a:t>them</a:t>
            </a:r>
            <a:r>
              <a:rPr lang="en-GB" sz="2400" b="0" i="0" dirty="0">
                <a:solidFill>
                  <a:srgbClr val="0B0C0C"/>
                </a:solidFill>
                <a:effectLst/>
                <a:latin typeface="Times New Roman" panose="02020603050405020304" pitchFamily="18" charset="0"/>
                <a:cs typeface="Times New Roman" panose="02020603050405020304" pitchFamily="18" charset="0"/>
              </a:rPr>
              <a:t>selves.</a:t>
            </a:r>
          </a:p>
          <a:p>
            <a:pPr marL="0" indent="0" algn="just">
              <a:buNone/>
            </a:pPr>
            <a:endParaRPr lang="en-GB" dirty="0"/>
          </a:p>
        </p:txBody>
      </p:sp>
      <p:sp>
        <p:nvSpPr>
          <p:cNvPr id="4" name="TextBox 3">
            <a:extLst>
              <a:ext uri="{FF2B5EF4-FFF2-40B4-BE49-F238E27FC236}">
                <a16:creationId xmlns:a16="http://schemas.microsoft.com/office/drawing/2014/main" id="{B0F5BF00-05B7-4DF7-9EB9-CB8867A5E6C6}"/>
              </a:ext>
            </a:extLst>
          </p:cNvPr>
          <p:cNvSpPr txBox="1"/>
          <p:nvPr/>
        </p:nvSpPr>
        <p:spPr>
          <a:xfrm>
            <a:off x="1403059" y="402563"/>
            <a:ext cx="6094602" cy="1200329"/>
          </a:xfrm>
          <a:prstGeom prst="rect">
            <a:avLst/>
          </a:prstGeom>
          <a:noFill/>
        </p:spPr>
        <p:txBody>
          <a:bodyPr wrap="square">
            <a:spAutoFit/>
          </a:bodyPr>
          <a:lstStyle/>
          <a:p>
            <a:r>
              <a:rPr lang="en-GB" sz="3600" b="1" dirty="0">
                <a:latin typeface="Times New Roman" pitchFamily="18"/>
                <a:cs typeface="Times New Roman" pitchFamily="18"/>
              </a:rPr>
              <a:t>Service of application and supporting documents </a:t>
            </a:r>
            <a:endParaRPr lang="en-GB" sz="3600" dirty="0"/>
          </a:p>
        </p:txBody>
      </p:sp>
    </p:spTree>
    <p:extLst>
      <p:ext uri="{BB962C8B-B14F-4D97-AF65-F5344CB8AC3E}">
        <p14:creationId xmlns:p14="http://schemas.microsoft.com/office/powerpoint/2010/main" val="930575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13BCFB-6508-4C15-BFF3-EBF8D47BCED0}"/>
              </a:ext>
            </a:extLst>
          </p:cNvPr>
          <p:cNvSpPr>
            <a:spLocks noGrp="1"/>
          </p:cNvSpPr>
          <p:nvPr>
            <p:ph idx="1"/>
          </p:nvPr>
        </p:nvSpPr>
        <p:spPr>
          <a:xfrm>
            <a:off x="1484310" y="905523"/>
            <a:ext cx="10018713" cy="4885678"/>
          </a:xfrm>
        </p:spPr>
        <p:txBody>
          <a:bodyPr/>
          <a:lstStyle/>
          <a:p>
            <a:pPr marL="0" indent="0" algn="l">
              <a:buNone/>
            </a:pPr>
            <a:r>
              <a:rPr lang="en-GB" sz="1800" b="0" i="0" dirty="0">
                <a:solidFill>
                  <a:srgbClr val="333333"/>
                </a:solidFill>
                <a:effectLst/>
                <a:latin typeface="Times New Roman" panose="02020603050405020304" pitchFamily="18" charset="0"/>
                <a:cs typeface="Times New Roman" panose="02020603050405020304" pitchFamily="18" charset="0"/>
              </a:rPr>
              <a:t>At the court's discretion, occupation orders can last:</a:t>
            </a:r>
          </a:p>
          <a:p>
            <a:pPr marL="0" indent="0" algn="l">
              <a:buNone/>
            </a:pPr>
            <a:endParaRPr lang="en-GB" sz="1800" b="0" i="0" dirty="0">
              <a:solidFill>
                <a:srgbClr val="333333"/>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GB" sz="1800" dirty="0">
                <a:solidFill>
                  <a:srgbClr val="333333"/>
                </a:solidFill>
                <a:latin typeface="Times New Roman" panose="02020603050405020304" pitchFamily="18" charset="0"/>
                <a:cs typeface="Times New Roman" panose="02020603050405020304" pitchFamily="18" charset="0"/>
              </a:rPr>
              <a:t>I</a:t>
            </a:r>
            <a:r>
              <a:rPr lang="en-GB" sz="1800" b="0" i="0" dirty="0">
                <a:solidFill>
                  <a:srgbClr val="333333"/>
                </a:solidFill>
                <a:effectLst/>
                <a:latin typeface="Times New Roman" panose="02020603050405020304" pitchFamily="18" charset="0"/>
                <a:cs typeface="Times New Roman" panose="02020603050405020304" pitchFamily="18" charset="0"/>
              </a:rPr>
              <a:t>ndefinitely</a:t>
            </a:r>
          </a:p>
          <a:p>
            <a:pPr>
              <a:buFont typeface="Wingdings" panose="05000000000000000000" pitchFamily="2" charset="2"/>
              <a:buChar char="Ø"/>
            </a:pPr>
            <a:r>
              <a:rPr lang="en-GB" sz="1800" dirty="0">
                <a:solidFill>
                  <a:srgbClr val="333333"/>
                </a:solidFill>
                <a:latin typeface="Times New Roman" panose="02020603050405020304" pitchFamily="18" charset="0"/>
                <a:cs typeface="Times New Roman" panose="02020603050405020304" pitchFamily="18" charset="0"/>
              </a:rPr>
              <a:t>F</a:t>
            </a:r>
            <a:r>
              <a:rPr lang="en-GB" sz="1800" b="0" i="0" dirty="0">
                <a:solidFill>
                  <a:srgbClr val="333333"/>
                </a:solidFill>
                <a:effectLst/>
                <a:latin typeface="Times New Roman" panose="02020603050405020304" pitchFamily="18" charset="0"/>
                <a:cs typeface="Times New Roman" panose="02020603050405020304" pitchFamily="18" charset="0"/>
              </a:rPr>
              <a:t>or a certain length of time, or</a:t>
            </a:r>
          </a:p>
          <a:p>
            <a:pPr>
              <a:buFont typeface="Wingdings" panose="05000000000000000000" pitchFamily="2" charset="2"/>
              <a:buChar char="Ø"/>
            </a:pPr>
            <a:r>
              <a:rPr lang="en-GB" sz="1800" dirty="0">
                <a:solidFill>
                  <a:srgbClr val="333333"/>
                </a:solidFill>
                <a:latin typeface="Times New Roman" panose="02020603050405020304" pitchFamily="18" charset="0"/>
                <a:cs typeface="Times New Roman" panose="02020603050405020304" pitchFamily="18" charset="0"/>
              </a:rPr>
              <a:t>U</a:t>
            </a:r>
            <a:r>
              <a:rPr lang="en-GB" sz="1800" b="0" i="0" dirty="0">
                <a:solidFill>
                  <a:srgbClr val="333333"/>
                </a:solidFill>
                <a:effectLst/>
                <a:latin typeface="Times New Roman" panose="02020603050405020304" pitchFamily="18" charset="0"/>
                <a:cs typeface="Times New Roman" panose="02020603050405020304" pitchFamily="18" charset="0"/>
              </a:rPr>
              <a:t>ntil a specific event occurs, such as a divorce</a:t>
            </a:r>
          </a:p>
          <a:p>
            <a:endParaRPr lang="en-GB" sz="1800" dirty="0">
              <a:solidFill>
                <a:srgbClr val="333333"/>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GB" sz="1800" b="0" i="0" dirty="0">
                <a:solidFill>
                  <a:srgbClr val="202124"/>
                </a:solidFill>
                <a:effectLst/>
                <a:latin typeface="Times New Roman" panose="02020603050405020304" pitchFamily="18" charset="0"/>
                <a:cs typeface="Times New Roman" panose="02020603050405020304" pitchFamily="18" charset="0"/>
              </a:rPr>
              <a:t>In practice it is unlikely to be for more than 6 months.</a:t>
            </a:r>
            <a:endParaRPr lang="en-GB" sz="1800" b="0" i="0" dirty="0">
              <a:solidFill>
                <a:srgbClr val="333333"/>
              </a:solidFill>
              <a:effectLst/>
              <a:latin typeface="Times New Roman" panose="02020603050405020304" pitchFamily="18" charset="0"/>
              <a:cs typeface="Times New Roman" panose="02020603050405020304" pitchFamily="18" charset="0"/>
            </a:endParaRPr>
          </a:p>
          <a:p>
            <a:pPr marL="0" indent="0">
              <a:buNone/>
            </a:pPr>
            <a:endParaRPr lang="en-GB" dirty="0"/>
          </a:p>
        </p:txBody>
      </p:sp>
      <p:sp>
        <p:nvSpPr>
          <p:cNvPr id="4" name="TextBox 3">
            <a:extLst>
              <a:ext uri="{FF2B5EF4-FFF2-40B4-BE49-F238E27FC236}">
                <a16:creationId xmlns:a16="http://schemas.microsoft.com/office/drawing/2014/main" id="{ADC2FE85-BBE9-4063-A7BF-288B052E78A3}"/>
              </a:ext>
            </a:extLst>
          </p:cNvPr>
          <p:cNvSpPr txBox="1"/>
          <p:nvPr/>
        </p:nvSpPr>
        <p:spPr>
          <a:xfrm>
            <a:off x="1484310" y="582357"/>
            <a:ext cx="8012028" cy="646331"/>
          </a:xfrm>
          <a:prstGeom prst="rect">
            <a:avLst/>
          </a:prstGeom>
          <a:noFill/>
        </p:spPr>
        <p:txBody>
          <a:bodyPr wrap="square">
            <a:spAutoFit/>
          </a:bodyPr>
          <a:lstStyle/>
          <a:p>
            <a:pPr marL="0" indent="0" algn="l">
              <a:buNone/>
            </a:pPr>
            <a:r>
              <a:rPr lang="en-GB" sz="3600" b="1" i="0" dirty="0">
                <a:solidFill>
                  <a:srgbClr val="000000"/>
                </a:solidFill>
                <a:effectLst/>
                <a:latin typeface="Times New Roman" panose="02020603050405020304" pitchFamily="18" charset="0"/>
                <a:cs typeface="Times New Roman" panose="02020603050405020304" pitchFamily="18" charset="0"/>
              </a:rPr>
              <a:t>Duration of an Occupation </a:t>
            </a:r>
            <a:r>
              <a:rPr lang="en-GB" sz="3600" b="1" dirty="0">
                <a:solidFill>
                  <a:srgbClr val="000000"/>
                </a:solidFill>
                <a:latin typeface="Times New Roman" panose="02020603050405020304" pitchFamily="18" charset="0"/>
                <a:cs typeface="Times New Roman" panose="02020603050405020304" pitchFamily="18" charset="0"/>
              </a:rPr>
              <a:t>O</a:t>
            </a:r>
            <a:r>
              <a:rPr lang="en-GB" sz="3600" b="1" i="0" dirty="0">
                <a:solidFill>
                  <a:srgbClr val="000000"/>
                </a:solidFill>
                <a:effectLst/>
                <a:latin typeface="Times New Roman" panose="02020603050405020304" pitchFamily="18" charset="0"/>
                <a:cs typeface="Times New Roman" panose="02020603050405020304" pitchFamily="18" charset="0"/>
              </a:rPr>
              <a:t>rder</a:t>
            </a:r>
          </a:p>
        </p:txBody>
      </p:sp>
    </p:spTree>
    <p:extLst>
      <p:ext uri="{BB962C8B-B14F-4D97-AF65-F5344CB8AC3E}">
        <p14:creationId xmlns:p14="http://schemas.microsoft.com/office/powerpoint/2010/main" val="3729525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BFAE4-4543-4A9F-9358-704527BEB0CA}"/>
              </a:ext>
            </a:extLst>
          </p:cNvPr>
          <p:cNvSpPr>
            <a:spLocks noGrp="1"/>
          </p:cNvSpPr>
          <p:nvPr>
            <p:ph type="ctrTitle"/>
          </p:nvPr>
        </p:nvSpPr>
        <p:spPr>
          <a:xfrm>
            <a:off x="2467993" y="2097761"/>
            <a:ext cx="9327993" cy="771042"/>
          </a:xfrm>
        </p:spPr>
        <p:txBody>
          <a:bodyPr>
            <a:normAutofit fontScale="90000"/>
          </a:bodyPr>
          <a:lstStyle/>
          <a:p>
            <a:pPr algn="ctr"/>
            <a:r>
              <a:rPr lang="en-GB" sz="4400" b="1" dirty="0">
                <a:latin typeface="Times New Roman" panose="02020603050405020304" pitchFamily="18" charset="0"/>
                <a:cs typeface="Times New Roman" panose="02020603050405020304" pitchFamily="18" charset="0"/>
              </a:rPr>
              <a:t>Interviewing Domestic Violence victims</a:t>
            </a:r>
          </a:p>
        </p:txBody>
      </p:sp>
      <p:sp>
        <p:nvSpPr>
          <p:cNvPr id="3" name="Subtitle 2">
            <a:extLst>
              <a:ext uri="{FF2B5EF4-FFF2-40B4-BE49-F238E27FC236}">
                <a16:creationId xmlns:a16="http://schemas.microsoft.com/office/drawing/2014/main" id="{9F7E6A4A-FE72-4D4A-9053-E6282089AF31}"/>
              </a:ext>
            </a:extLst>
          </p:cNvPr>
          <p:cNvSpPr>
            <a:spLocks noGrp="1"/>
          </p:cNvSpPr>
          <p:nvPr>
            <p:ph type="subTitle" idx="1"/>
          </p:nvPr>
        </p:nvSpPr>
        <p:spPr>
          <a:xfrm>
            <a:off x="4705166" y="4104608"/>
            <a:ext cx="7090820" cy="771042"/>
          </a:xfrm>
        </p:spPr>
        <p:txBody>
          <a:bodyPr>
            <a:normAutofit/>
          </a:bodyPr>
          <a:lstStyle/>
          <a:p>
            <a:r>
              <a:rPr lang="en-GB" sz="2000" b="1" dirty="0">
                <a:latin typeface="Times New Roman" panose="02020603050405020304" pitchFamily="18" charset="0"/>
                <a:cs typeface="Times New Roman" panose="02020603050405020304" pitchFamily="18" charset="0"/>
              </a:rPr>
              <a:t>Sensitivity issues when interviewing Domestic Violence clients</a:t>
            </a:r>
          </a:p>
        </p:txBody>
      </p:sp>
    </p:spTree>
    <p:extLst>
      <p:ext uri="{BB962C8B-B14F-4D97-AF65-F5344CB8AC3E}">
        <p14:creationId xmlns:p14="http://schemas.microsoft.com/office/powerpoint/2010/main" val="3245023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8FD614-94BB-4193-9924-0A6EDDC4F4A8}"/>
              </a:ext>
            </a:extLst>
          </p:cNvPr>
          <p:cNvSpPr>
            <a:spLocks noGrp="1"/>
          </p:cNvSpPr>
          <p:nvPr>
            <p:ph idx="1"/>
          </p:nvPr>
        </p:nvSpPr>
        <p:spPr>
          <a:xfrm>
            <a:off x="1795029" y="1056442"/>
            <a:ext cx="9541756" cy="4894555"/>
          </a:xfrm>
        </p:spPr>
        <p:txBody>
          <a:bodyPr>
            <a:normAutofit/>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It is important to understand that victims of abuse may be reluctant to disclose what has happened to them but having a conversation can help them to understand their situation better and build up trust. Domestic abuse victims are likely to feel constantly anxious and afraid and that fear will include talking to others about what is happening.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There are many reasons why victims will not or feel they cannot talk about their experiences (e.g. fear, retaliation, denial, minimisation, embarrassment, being judged). Where there are inequalities (e.g. age, disability, ethnicity, sexuality etc.) it can make it harder. It is very important to build up trust</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to enable and facilitate engagement. Whenever possible, the interview should be conducted in a quiet, private, and safe location.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extBox 3">
            <a:extLst>
              <a:ext uri="{FF2B5EF4-FFF2-40B4-BE49-F238E27FC236}">
                <a16:creationId xmlns:a16="http://schemas.microsoft.com/office/drawing/2014/main" id="{1962B215-B1A2-42A6-A3C5-B9583B6A100E}"/>
              </a:ext>
            </a:extLst>
          </p:cNvPr>
          <p:cNvSpPr txBox="1"/>
          <p:nvPr/>
        </p:nvSpPr>
        <p:spPr>
          <a:xfrm>
            <a:off x="1864453" y="352531"/>
            <a:ext cx="8814732" cy="771814"/>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1. Create a reassuring atmosphere which facilitates an open dialogue between client and </a:t>
            </a:r>
            <a:r>
              <a:rPr lang="en-GB" sz="2000" b="1" dirty="0">
                <a:latin typeface="Times New Roman" panose="02020603050405020304" pitchFamily="18" charset="0"/>
                <a:ea typeface="Calibri" panose="020F0502020204030204" pitchFamily="34" charset="0"/>
                <a:cs typeface="Times New Roman" panose="02020603050405020304" pitchFamily="18" charset="0"/>
              </a:rPr>
              <a:t>adviser</a:t>
            </a:r>
            <a:endParaRPr lang="en-GB"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742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7D0F3-F713-45C7-A213-B26FB316FC08}"/>
              </a:ext>
            </a:extLst>
          </p:cNvPr>
          <p:cNvSpPr>
            <a:spLocks noGrp="1"/>
          </p:cNvSpPr>
          <p:nvPr>
            <p:ph idx="1"/>
          </p:nvPr>
        </p:nvSpPr>
        <p:spPr>
          <a:xfrm>
            <a:off x="1633491" y="1677880"/>
            <a:ext cx="9570128" cy="3234431"/>
          </a:xfrm>
        </p:spPr>
        <p:txBody>
          <a:bodyPr/>
          <a:lstStyle/>
          <a:p>
            <a:pPr>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adviser should ensure that any discussions with victims of abuse are conducted in a safe and confidential environment without disruptions.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should be clear with the victim about confidentiality.  </a:t>
            </a:r>
          </a:p>
          <a:p>
            <a:pPr marL="0" indent="0">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Reassure the client about confidentiality and explain the limits of this, e.g. “I’m going to ask you a question and I want you to know that whatever you tell me will go no further without your permission, unless I believe a child or vulnerable person is at risk”.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TextBox 3">
            <a:extLst>
              <a:ext uri="{FF2B5EF4-FFF2-40B4-BE49-F238E27FC236}">
                <a16:creationId xmlns:a16="http://schemas.microsoft.com/office/drawing/2014/main" id="{3A6C5AE6-B871-459E-94F8-CEE552E2BF58}"/>
              </a:ext>
            </a:extLst>
          </p:cNvPr>
          <p:cNvSpPr txBox="1"/>
          <p:nvPr/>
        </p:nvSpPr>
        <p:spPr>
          <a:xfrm>
            <a:off x="1864453" y="352531"/>
            <a:ext cx="8814732" cy="771814"/>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1. Create a reassuring atmosphere which facilitates an open dialogue between client and </a:t>
            </a:r>
            <a:r>
              <a:rPr lang="en-GB" sz="2000" b="1" dirty="0">
                <a:latin typeface="Times New Roman" panose="02020603050405020304" pitchFamily="18" charset="0"/>
                <a:ea typeface="Calibri" panose="020F0502020204030204" pitchFamily="34" charset="0"/>
                <a:cs typeface="Times New Roman" panose="02020603050405020304" pitchFamily="18" charset="0"/>
              </a:rPr>
              <a:t>adviser</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(2)</a:t>
            </a:r>
          </a:p>
        </p:txBody>
      </p:sp>
    </p:spTree>
    <p:extLst>
      <p:ext uri="{BB962C8B-B14F-4D97-AF65-F5344CB8AC3E}">
        <p14:creationId xmlns:p14="http://schemas.microsoft.com/office/powerpoint/2010/main" val="2427376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7FDD8-FF24-4BB4-A60C-4B3A3CFF4279}"/>
              </a:ext>
            </a:extLst>
          </p:cNvPr>
          <p:cNvSpPr>
            <a:spLocks noGrp="1"/>
          </p:cNvSpPr>
          <p:nvPr>
            <p:ph idx="1"/>
          </p:nvPr>
        </p:nvSpPr>
        <p:spPr>
          <a:xfrm>
            <a:off x="1882066" y="1341268"/>
            <a:ext cx="9383697" cy="4175464"/>
          </a:xfrm>
        </p:spPr>
        <p:txBody>
          <a:bodyPr/>
          <a:lstStyle/>
          <a:p>
            <a:pPr>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victim may be reluctant to discuss their personal issues when an adviser is taking notes during an interview. The client may not understand that the notes are confidential or may not trust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such an early stage.</a:t>
            </a:r>
          </a:p>
          <a:p>
            <a:pPr marL="0" indent="0">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Thus,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should first establish rapport with the client by introducing herself, explaining that all information is confidential (unless the lawyer has mandatory legal reporting obligations relating to child abuse, in which case this obligation should be disclosed to the client), and begin the interview by making eye contact with the client. </a:t>
            </a:r>
          </a:p>
          <a:p>
            <a:pPr marL="0" indent="0">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If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wishes to take notes, they should explain to the client why they needs to take notes (i.e. to help the client achieve her legal goals) and ask the client for permission to write down information during the interview.</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extBox 3">
            <a:extLst>
              <a:ext uri="{FF2B5EF4-FFF2-40B4-BE49-F238E27FC236}">
                <a16:creationId xmlns:a16="http://schemas.microsoft.com/office/drawing/2014/main" id="{3E334ACF-6DC3-443D-9D56-03E8C9E915D1}"/>
              </a:ext>
            </a:extLst>
          </p:cNvPr>
          <p:cNvSpPr txBox="1"/>
          <p:nvPr/>
        </p:nvSpPr>
        <p:spPr>
          <a:xfrm>
            <a:off x="1864453" y="352531"/>
            <a:ext cx="8814732" cy="771814"/>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1. Create a reassuring atmosphere which facilitates an open dialogue between client and </a:t>
            </a:r>
            <a:r>
              <a:rPr lang="en-GB" sz="2000" b="1" dirty="0">
                <a:latin typeface="Times New Roman" panose="02020603050405020304" pitchFamily="18" charset="0"/>
                <a:ea typeface="Calibri" panose="020F0502020204030204" pitchFamily="34" charset="0"/>
                <a:cs typeface="Times New Roman" panose="02020603050405020304" pitchFamily="18" charset="0"/>
              </a:rPr>
              <a:t>adviser</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(3)</a:t>
            </a:r>
          </a:p>
        </p:txBody>
      </p:sp>
    </p:spTree>
    <p:extLst>
      <p:ext uri="{BB962C8B-B14F-4D97-AF65-F5344CB8AC3E}">
        <p14:creationId xmlns:p14="http://schemas.microsoft.com/office/powerpoint/2010/main" val="46905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5808-6836-465B-8239-2B82E0AC81E6}"/>
              </a:ext>
            </a:extLst>
          </p:cNvPr>
          <p:cNvSpPr>
            <a:spLocks noGrp="1"/>
          </p:cNvSpPr>
          <p:nvPr>
            <p:ph idx="1"/>
          </p:nvPr>
        </p:nvSpPr>
        <p:spPr>
          <a:xfrm>
            <a:off x="1484310" y="905523"/>
            <a:ext cx="10018713" cy="4885678"/>
          </a:xfrm>
        </p:spPr>
        <p:txBody>
          <a:bodyPr/>
          <a:lstStyle/>
          <a:p>
            <a:pPr marL="0" indent="0" algn="l">
              <a:buNone/>
            </a:pPr>
            <a:r>
              <a:rPr lang="en-GB" sz="1800" dirty="0">
                <a:solidFill>
                  <a:srgbClr val="0B0C0C"/>
                </a:solidFill>
                <a:latin typeface="Times New Roman" panose="02020603050405020304" pitchFamily="18" charset="0"/>
                <a:cs typeface="Times New Roman" panose="02020603050405020304" pitchFamily="18" charset="0"/>
              </a:rPr>
              <a:t>Under Family Law Act 1996 (FLA 1996), an individual</a:t>
            </a:r>
            <a:r>
              <a:rPr lang="en-GB" sz="1800" b="0" i="0" dirty="0">
                <a:solidFill>
                  <a:srgbClr val="0B0C0C"/>
                </a:solidFill>
                <a:effectLst/>
                <a:latin typeface="Times New Roman" panose="02020603050405020304" pitchFamily="18" charset="0"/>
                <a:cs typeface="Times New Roman" panose="02020603050405020304" pitchFamily="18" charset="0"/>
              </a:rPr>
              <a:t> can apply for an ‘injunction’ if they have been a victim of domestic abuse. An individual can apply for: </a:t>
            </a:r>
          </a:p>
          <a:p>
            <a:pPr marL="0" indent="0" algn="l">
              <a:buNone/>
            </a:pPr>
            <a:endParaRPr lang="en-GB" sz="1800" b="0" i="0" dirty="0">
              <a:solidFill>
                <a:srgbClr val="0B0C0C"/>
              </a:solidFill>
              <a:effectLst/>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sz="1800" b="1" i="0" dirty="0">
                <a:solidFill>
                  <a:srgbClr val="0B0C0C"/>
                </a:solidFill>
                <a:effectLst/>
                <a:latin typeface="Times New Roman" panose="02020603050405020304" pitchFamily="18" charset="0"/>
                <a:cs typeface="Times New Roman" panose="02020603050405020304" pitchFamily="18" charset="0"/>
              </a:rPr>
              <a:t>A </a:t>
            </a:r>
            <a:r>
              <a:rPr lang="en-GB" sz="1800" b="1" dirty="0">
                <a:solidFill>
                  <a:srgbClr val="0B0C0C"/>
                </a:solidFill>
                <a:latin typeface="Times New Roman" panose="02020603050405020304" pitchFamily="18" charset="0"/>
                <a:cs typeface="Times New Roman" panose="02020603050405020304" pitchFamily="18" charset="0"/>
              </a:rPr>
              <a:t>non-molestation order </a:t>
            </a:r>
            <a:r>
              <a:rPr lang="en-GB" sz="1800" dirty="0">
                <a:solidFill>
                  <a:srgbClr val="0B0C0C"/>
                </a:solidFill>
                <a:latin typeface="Times New Roman" panose="02020603050405020304" pitchFamily="18" charset="0"/>
                <a:cs typeface="Times New Roman" panose="02020603050405020304" pitchFamily="18" charset="0"/>
              </a:rPr>
              <a:t>– which </a:t>
            </a:r>
            <a:r>
              <a:rPr lang="en-GB" sz="1800" b="0" i="0" dirty="0">
                <a:solidFill>
                  <a:srgbClr val="0B0C0C"/>
                </a:solidFill>
                <a:effectLst/>
                <a:latin typeface="Times New Roman" panose="02020603050405020304" pitchFamily="18" charset="0"/>
                <a:cs typeface="Times New Roman" panose="02020603050405020304" pitchFamily="18" charset="0"/>
              </a:rPr>
              <a:t>protects the applicant and/or their child from being molested, harmed or threatened by the person who has abused them</a:t>
            </a:r>
            <a:endParaRPr lang="en-GB" sz="1800" b="1" dirty="0">
              <a:solidFill>
                <a:srgbClr val="0B0C0C"/>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Ø"/>
            </a:pPr>
            <a:r>
              <a:rPr lang="en-GB" sz="1800" b="1" i="0" dirty="0">
                <a:effectLst/>
                <a:latin typeface="Times New Roman" panose="02020603050405020304" pitchFamily="18" charset="0"/>
                <a:cs typeface="Times New Roman" panose="02020603050405020304" pitchFamily="18" charset="0"/>
              </a:rPr>
              <a:t>An occupation order </a:t>
            </a:r>
            <a:r>
              <a:rPr lang="en-GB" sz="1800" b="0" i="0" dirty="0">
                <a:effectLst/>
                <a:latin typeface="Times New Roman" panose="02020603050405020304" pitchFamily="18" charset="0"/>
                <a:cs typeface="Times New Roman" panose="02020603050405020304" pitchFamily="18" charset="0"/>
              </a:rPr>
              <a:t>– which </a:t>
            </a:r>
            <a:r>
              <a:rPr lang="en-GB" sz="1800" b="0" i="0" dirty="0">
                <a:solidFill>
                  <a:srgbClr val="000000"/>
                </a:solidFill>
                <a:effectLst/>
                <a:latin typeface="Times New Roman" panose="02020603050405020304" pitchFamily="18" charset="0"/>
                <a:cs typeface="Times New Roman" panose="02020603050405020304" pitchFamily="18" charset="0"/>
              </a:rPr>
              <a:t>confers, declares, restricts or regulate rights of occupation in the family home between parties who are in, or who have been in, certain categories of relationship</a:t>
            </a:r>
            <a:endParaRPr lang="en-GB" sz="1800" b="1" i="0" dirty="0">
              <a:effectLst/>
              <a:latin typeface="Times New Roman" panose="02020603050405020304" pitchFamily="18" charset="0"/>
              <a:cs typeface="Times New Roman" panose="02020603050405020304" pitchFamily="18" charset="0"/>
            </a:endParaRPr>
          </a:p>
          <a:p>
            <a:pPr marL="0" indent="0">
              <a:buNone/>
            </a:pPr>
            <a:endParaRPr lang="en-GB" dirty="0"/>
          </a:p>
        </p:txBody>
      </p:sp>
      <p:sp>
        <p:nvSpPr>
          <p:cNvPr id="4" name="TextBox 3">
            <a:extLst>
              <a:ext uri="{FF2B5EF4-FFF2-40B4-BE49-F238E27FC236}">
                <a16:creationId xmlns:a16="http://schemas.microsoft.com/office/drawing/2014/main" id="{F9909981-53AD-418E-8DDD-8CB7E0D88537}"/>
              </a:ext>
            </a:extLst>
          </p:cNvPr>
          <p:cNvSpPr txBox="1"/>
          <p:nvPr/>
        </p:nvSpPr>
        <p:spPr>
          <a:xfrm>
            <a:off x="1484310" y="924355"/>
            <a:ext cx="7284130" cy="646331"/>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600" b="1" i="0" strike="noStrike" kern="1200" cap="none" spc="0" baseline="0" dirty="0">
                <a:solidFill>
                  <a:srgbClr val="000000"/>
                </a:solidFill>
                <a:uFillTx/>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638367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A68657-543E-4476-B9F6-8E4DD41BCCDF}"/>
              </a:ext>
            </a:extLst>
          </p:cNvPr>
          <p:cNvSpPr>
            <a:spLocks noGrp="1"/>
          </p:cNvSpPr>
          <p:nvPr>
            <p:ph idx="1"/>
          </p:nvPr>
        </p:nvSpPr>
        <p:spPr>
          <a:xfrm>
            <a:off x="1546455" y="1305018"/>
            <a:ext cx="9754820" cy="4376692"/>
          </a:xfrm>
        </p:spPr>
        <p:txBody>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adviser should show the client that they have time to listen – if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appears rushed or uninterested, the victim will be less likely to engage about incidents.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must make sure they establish how long they have available to talk to the client.  It is good practice to state a time frame at the beginning of the interview, so the client is aware.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should try to be the first to speak and say things like " Mrs x, how are you today? how are the children?".  If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makes conversation, the client will begin to feel comfortable and this will facilitate an open dialogue between the two parties.  The client will not engage in an open dialogue if he/she feels tense about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must be polite, sensitive, and kind.  The client will give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 more open version of the incidents of the abuse if they feel they are being listened to as this creates a comfortable environment to engage.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extBox 3">
            <a:extLst>
              <a:ext uri="{FF2B5EF4-FFF2-40B4-BE49-F238E27FC236}">
                <a16:creationId xmlns:a16="http://schemas.microsoft.com/office/drawing/2014/main" id="{4ABB8807-8043-48EE-8DCE-630D20AF482C}"/>
              </a:ext>
            </a:extLst>
          </p:cNvPr>
          <p:cNvSpPr txBox="1"/>
          <p:nvPr/>
        </p:nvSpPr>
        <p:spPr>
          <a:xfrm>
            <a:off x="1864453" y="352531"/>
            <a:ext cx="8814732" cy="771814"/>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1. Create a reassuring atmosphere which facilitates an open dialogue between client and </a:t>
            </a:r>
            <a:r>
              <a:rPr lang="en-GB" sz="2000" b="1" dirty="0">
                <a:latin typeface="Times New Roman" panose="02020603050405020304" pitchFamily="18" charset="0"/>
                <a:ea typeface="Calibri" panose="020F0502020204030204" pitchFamily="34" charset="0"/>
                <a:cs typeface="Times New Roman" panose="02020603050405020304" pitchFamily="18" charset="0"/>
              </a:rPr>
              <a:t>adviser</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 (4)</a:t>
            </a:r>
          </a:p>
        </p:txBody>
      </p:sp>
    </p:spTree>
    <p:extLst>
      <p:ext uri="{BB962C8B-B14F-4D97-AF65-F5344CB8AC3E}">
        <p14:creationId xmlns:p14="http://schemas.microsoft.com/office/powerpoint/2010/main" val="2173467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76D91-19C1-4AD0-ABFD-65A47ACB19E5}"/>
              </a:ext>
            </a:extLst>
          </p:cNvPr>
          <p:cNvSpPr>
            <a:spLocks noGrp="1"/>
          </p:cNvSpPr>
          <p:nvPr>
            <p:ph idx="1"/>
          </p:nvPr>
        </p:nvSpPr>
        <p:spPr>
          <a:xfrm>
            <a:off x="1732886" y="1261369"/>
            <a:ext cx="9550634" cy="4335262"/>
          </a:xfrm>
        </p:spPr>
        <p:txBody>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 good starting point is for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to explain that they want to help the client but before they can do that, they need more information about the events which have taken place.  </a:t>
            </a:r>
          </a:p>
          <a:p>
            <a:pPr marL="0" indent="0" algn="just">
              <a:lnSpc>
                <a:spcPct val="115000"/>
              </a:lnSpc>
              <a:spcAft>
                <a:spcPts val="10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Begin with an open indirect question, e.g. “tell me how things are going”; “Are you alright?”; ‘Can you tell me what happened?’.  Then use framing questions to explain your questioning that places the victim’s experiences into context e.g. “I want to have a better understanding of the incidents you have been through so I can see how I can help you”.  </a:t>
            </a:r>
          </a:p>
          <a:p>
            <a:pPr marL="0" indent="0" algn="just">
              <a:lnSpc>
                <a:spcPct val="115000"/>
              </a:lnSpc>
              <a:spcAft>
                <a:spcPts val="10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When it is time to get into specific incidents, ask open-ended questions. There are several reasons for this.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extBox 3">
            <a:extLst>
              <a:ext uri="{FF2B5EF4-FFF2-40B4-BE49-F238E27FC236}">
                <a16:creationId xmlns:a16="http://schemas.microsoft.com/office/drawing/2014/main" id="{79A58251-3958-4F91-AFAF-3875776E98D1}"/>
              </a:ext>
            </a:extLst>
          </p:cNvPr>
          <p:cNvSpPr txBox="1"/>
          <p:nvPr/>
        </p:nvSpPr>
        <p:spPr>
          <a:xfrm>
            <a:off x="1587616" y="324892"/>
            <a:ext cx="8286226" cy="418513"/>
          </a:xfrm>
          <a:prstGeom prst="rect">
            <a:avLst/>
          </a:prstGeom>
          <a:noFill/>
        </p:spPr>
        <p:txBody>
          <a:bodyPr wrap="square">
            <a:spAutoFit/>
          </a:bodyPr>
          <a:lstStyle/>
          <a:p>
            <a:pPr marL="0" indent="0" algn="just">
              <a:lnSpc>
                <a:spcPct val="115000"/>
              </a:lnSpc>
              <a:spcAft>
                <a:spcPts val="10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Begin a conversation about the client's experiences in a sensitive way</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4034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8BCA89-23F4-42E9-884E-B286EC415876}"/>
              </a:ext>
            </a:extLst>
          </p:cNvPr>
          <p:cNvSpPr>
            <a:spLocks noGrp="1"/>
          </p:cNvSpPr>
          <p:nvPr>
            <p:ph idx="1"/>
          </p:nvPr>
        </p:nvSpPr>
        <p:spPr>
          <a:xfrm>
            <a:off x="1617476" y="973123"/>
            <a:ext cx="9692676" cy="5119919"/>
          </a:xfrm>
        </p:spPr>
        <p:txBody>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First, it helps to establish trust when you show a willingness to listen. If </a:t>
            </a:r>
            <a:r>
              <a:rPr lang="en-GB" sz="1800" dirty="0">
                <a:latin typeface="Times New Roman" panose="02020603050405020304" pitchFamily="18" charset="0"/>
                <a:ea typeface="Calibri" panose="020F0502020204030204" pitchFamily="34" charset="0"/>
                <a:cs typeface="Times New Roman" panose="02020603050405020304" pitchFamily="18" charset="0"/>
              </a:rPr>
              <a:t>the client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senses that you do not have the time or the interest to hear </a:t>
            </a:r>
            <a:r>
              <a:rPr lang="en-GB" sz="1800" dirty="0">
                <a:latin typeface="Times New Roman" panose="02020603050405020304" pitchFamily="18" charset="0"/>
                <a:ea typeface="Calibri" panose="020F0502020204030204" pitchFamily="34" charset="0"/>
                <a:cs typeface="Times New Roman" panose="02020603050405020304" pitchFamily="18" charset="0"/>
              </a:rPr>
              <a:t>them</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out, </a:t>
            </a:r>
            <a:r>
              <a:rPr lang="en-GB" sz="1800" dirty="0">
                <a:latin typeface="Times New Roman" panose="02020603050405020304" pitchFamily="18" charset="0"/>
                <a:ea typeface="Calibri" panose="020F0502020204030204" pitchFamily="34" charset="0"/>
                <a:cs typeface="Times New Roman" panose="02020603050405020304" pitchFamily="18" charset="0"/>
              </a:rPr>
              <a:t>they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will begin to edit the information in ways that may limit your understanding of the incident.</a:t>
            </a:r>
          </a:p>
          <a:p>
            <a:pPr marL="0" indent="0" algn="just">
              <a:lnSpc>
                <a:spcPct val="115000"/>
              </a:lnSpc>
              <a:spcAft>
                <a:spcPts val="10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Second, people remember best when they tell their story in a narrative form and in context. When you elicit a story by asking direct questions, </a:t>
            </a:r>
            <a:r>
              <a:rPr lang="en-GB" sz="1800" dirty="0">
                <a:latin typeface="Times New Roman" panose="02020603050405020304" pitchFamily="18" charset="0"/>
                <a:ea typeface="Calibri" panose="020F0502020204030204" pitchFamily="34" charset="0"/>
                <a:cs typeface="Times New Roman" panose="02020603050405020304" pitchFamily="18" charset="0"/>
              </a:rPr>
              <a:t>they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respond with just what you asked for and may not provide the important details that you did not ask about. Note also that memories of trauma may be fragmented, out-of-order, or have gaps. Perception of time may also be distorted. This is a normal biological response to traumatic events. When a domestic violence victim is allowed to tell </a:t>
            </a:r>
            <a:r>
              <a:rPr lang="en-GB" sz="1800" dirty="0">
                <a:latin typeface="Times New Roman" panose="02020603050405020304" pitchFamily="18" charset="0"/>
                <a:ea typeface="Calibri" panose="020F0502020204030204" pitchFamily="34" charset="0"/>
                <a:cs typeface="Times New Roman" panose="02020603050405020304" pitchFamily="18" charset="0"/>
              </a:rPr>
              <a:t>their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story uninterrupted, </a:t>
            </a:r>
            <a:r>
              <a:rPr lang="en-GB" sz="1800" dirty="0">
                <a:latin typeface="Times New Roman" panose="02020603050405020304" pitchFamily="18" charset="0"/>
                <a:ea typeface="Calibri" panose="020F0502020204030204" pitchFamily="34" charset="0"/>
                <a:cs typeface="Times New Roman" panose="02020603050405020304" pitchFamily="18" charset="0"/>
              </a:rPr>
              <a:t>they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may begin to sort out the memories in ways that result in a more accurate and complete memory.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TextBox 3">
            <a:extLst>
              <a:ext uri="{FF2B5EF4-FFF2-40B4-BE49-F238E27FC236}">
                <a16:creationId xmlns:a16="http://schemas.microsoft.com/office/drawing/2014/main" id="{CE31EFA6-682D-46EB-9805-5CA4791B79CA}"/>
              </a:ext>
            </a:extLst>
          </p:cNvPr>
          <p:cNvSpPr txBox="1"/>
          <p:nvPr/>
        </p:nvSpPr>
        <p:spPr>
          <a:xfrm>
            <a:off x="1587616" y="324892"/>
            <a:ext cx="8286226" cy="418513"/>
          </a:xfrm>
          <a:prstGeom prst="rect">
            <a:avLst/>
          </a:prstGeom>
          <a:noFill/>
        </p:spPr>
        <p:txBody>
          <a:bodyPr wrap="square">
            <a:spAutoFit/>
          </a:bodyPr>
          <a:lstStyle/>
          <a:p>
            <a:pPr marL="0" indent="0" algn="just">
              <a:lnSpc>
                <a:spcPct val="115000"/>
              </a:lnSpc>
              <a:spcAft>
                <a:spcPts val="10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Begin a conversation about the client's experiences in a sensitive way</a:t>
            </a:r>
            <a:r>
              <a:rPr lang="en-GB" b="1" dirty="0">
                <a:latin typeface="Times New Roman" panose="02020603050405020304" pitchFamily="18" charset="0"/>
                <a:ea typeface="Calibri" panose="020F0502020204030204" pitchFamily="34" charset="0"/>
                <a:cs typeface="Times New Roman" panose="02020603050405020304" pitchFamily="18" charset="0"/>
              </a:rPr>
              <a:t> (2)</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1951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394ED-27F8-456F-B1BC-FA7BBC903D19}"/>
              </a:ext>
            </a:extLst>
          </p:cNvPr>
          <p:cNvSpPr>
            <a:spLocks noGrp="1"/>
          </p:cNvSpPr>
          <p:nvPr>
            <p:ph idx="1"/>
          </p:nvPr>
        </p:nvSpPr>
        <p:spPr>
          <a:xfrm>
            <a:off x="1484310" y="1402673"/>
            <a:ext cx="10018713" cy="4388528"/>
          </a:xfrm>
        </p:spPr>
        <p:txBody>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As you are listening to her/his story, ask only clarifying questions that are essential to your understanding of the story. The ability to truly listen is an important skill that can only be learned by purposeful practice. Become comfortable with silence. When you rush in with another question, you may interrupt her/his thought process and discontinue the additional information.</a:t>
            </a:r>
          </a:p>
          <a:p>
            <a:pPr marL="0" indent="0" algn="just">
              <a:lnSpc>
                <a:spcPct val="115000"/>
              </a:lnSpc>
              <a:spcAft>
                <a:spcPts val="1000"/>
              </a:spcAft>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Explain that the client should take their time and if they need to stop, they may do so.  This allows the client to feel reassured and at ease.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should try to guide the client a little, to have a better understanding of what has happened.  For instance, when did the couple meet, how long before the abuse started and any dates of incidents etc.  When the victim is disclosing specific incidents of abuse, the lawyer should not be afraid to ask questions.</a:t>
            </a:r>
          </a:p>
          <a:p>
            <a:pPr marL="0" indent="0">
              <a:buNone/>
            </a:pPr>
            <a:endParaRPr lang="en-GB" dirty="0"/>
          </a:p>
        </p:txBody>
      </p:sp>
      <p:sp>
        <p:nvSpPr>
          <p:cNvPr id="4" name="TextBox 3">
            <a:extLst>
              <a:ext uri="{FF2B5EF4-FFF2-40B4-BE49-F238E27FC236}">
                <a16:creationId xmlns:a16="http://schemas.microsoft.com/office/drawing/2014/main" id="{D42235FD-B366-49AA-B3B7-4C73DB96E243}"/>
              </a:ext>
            </a:extLst>
          </p:cNvPr>
          <p:cNvSpPr txBox="1"/>
          <p:nvPr/>
        </p:nvSpPr>
        <p:spPr>
          <a:xfrm>
            <a:off x="1587616" y="324892"/>
            <a:ext cx="8286226" cy="418513"/>
          </a:xfrm>
          <a:prstGeom prst="rect">
            <a:avLst/>
          </a:prstGeom>
          <a:noFill/>
        </p:spPr>
        <p:txBody>
          <a:bodyPr wrap="square">
            <a:spAutoFit/>
          </a:bodyPr>
          <a:lstStyle/>
          <a:p>
            <a:pPr marL="0" indent="0" algn="just">
              <a:lnSpc>
                <a:spcPct val="115000"/>
              </a:lnSpc>
              <a:spcAft>
                <a:spcPts val="10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Begin a conversation about the client's experiences in a sensitive way</a:t>
            </a:r>
            <a:r>
              <a:rPr lang="en-GB" b="1" dirty="0">
                <a:latin typeface="Times New Roman" panose="02020603050405020304" pitchFamily="18" charset="0"/>
                <a:ea typeface="Calibri" panose="020F0502020204030204" pitchFamily="34" charset="0"/>
                <a:cs typeface="Times New Roman" panose="02020603050405020304" pitchFamily="18" charset="0"/>
              </a:rPr>
              <a:t> (3)</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03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20B053-0A25-4F67-A10B-900391852671}"/>
              </a:ext>
            </a:extLst>
          </p:cNvPr>
          <p:cNvSpPr>
            <a:spLocks noGrp="1"/>
          </p:cNvSpPr>
          <p:nvPr>
            <p:ph idx="1"/>
          </p:nvPr>
        </p:nvSpPr>
        <p:spPr>
          <a:xfrm>
            <a:off x="1484310" y="1020933"/>
            <a:ext cx="10018713" cy="4770268"/>
          </a:xfrm>
        </p:spPr>
        <p:txBody>
          <a:bodyPr/>
          <a:lstStyle/>
          <a:p>
            <a:pPr algn="just">
              <a:lnSpc>
                <a:spcPct val="115000"/>
              </a:lnSpc>
              <a:spcAft>
                <a:spcPts val="1000"/>
              </a:spcAft>
              <a:buFont typeface="Wingdings" panose="05000000000000000000" pitchFamily="2" charset="2"/>
              <a:buChar char="Ø"/>
            </a:pPr>
            <a:r>
              <a:rPr lang="en-GB" sz="1800" dirty="0">
                <a:latin typeface="Times New Roman" panose="02020603050405020304" pitchFamily="18" charset="0"/>
                <a:ea typeface="Calibri" panose="020F0502020204030204" pitchFamily="34" charset="0"/>
                <a:cs typeface="Times New Roman" panose="02020603050405020304" pitchFamily="18" charset="0"/>
              </a:rPr>
              <a:t>Advisers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should remember that earning the victim’s confidence and cooperation may rely on the kinds of questions asked and the way they are asked.</a:t>
            </a: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should be aware of their body language. How an adviser stands and holds his or her arms and head, the nature of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facial expression and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tone of voice all convey a clear message to victims about how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perceives the situation.</a:t>
            </a: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For example, even though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may be making calming, supportive statements,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 body language can convey the opposite message of boredom, irritation, disbelief, dislike, or anger.</a:t>
            </a:r>
          </a:p>
          <a:p>
            <a:pPr marL="0" indent="0">
              <a:buNone/>
            </a:pPr>
            <a:endParaRPr lang="en-GB" dirty="0"/>
          </a:p>
        </p:txBody>
      </p:sp>
      <p:sp>
        <p:nvSpPr>
          <p:cNvPr id="4" name="TextBox 3">
            <a:extLst>
              <a:ext uri="{FF2B5EF4-FFF2-40B4-BE49-F238E27FC236}">
                <a16:creationId xmlns:a16="http://schemas.microsoft.com/office/drawing/2014/main" id="{55837710-5BEC-44AA-8764-1242EFC2E8E8}"/>
              </a:ext>
            </a:extLst>
          </p:cNvPr>
          <p:cNvSpPr txBox="1"/>
          <p:nvPr/>
        </p:nvSpPr>
        <p:spPr>
          <a:xfrm>
            <a:off x="1587616" y="324892"/>
            <a:ext cx="8286226" cy="418513"/>
          </a:xfrm>
          <a:prstGeom prst="rect">
            <a:avLst/>
          </a:prstGeom>
          <a:noFill/>
        </p:spPr>
        <p:txBody>
          <a:bodyPr wrap="square">
            <a:spAutoFit/>
          </a:bodyPr>
          <a:lstStyle/>
          <a:p>
            <a:pPr marL="0" indent="0" algn="just">
              <a:lnSpc>
                <a:spcPct val="115000"/>
              </a:lnSpc>
              <a:spcAft>
                <a:spcPts val="10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Begin a conversation about the client's experiences in a sensitive way</a:t>
            </a:r>
            <a:r>
              <a:rPr lang="en-GB" b="1" dirty="0">
                <a:latin typeface="Times New Roman" panose="02020603050405020304" pitchFamily="18" charset="0"/>
                <a:ea typeface="Calibri" panose="020F0502020204030204" pitchFamily="34" charset="0"/>
                <a:cs typeface="Times New Roman" panose="02020603050405020304" pitchFamily="18" charset="0"/>
              </a:rPr>
              <a:t> (4)</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0127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D7BF4D-818D-47BE-8E65-14A2E5FF93F4}"/>
              </a:ext>
            </a:extLst>
          </p:cNvPr>
          <p:cNvSpPr>
            <a:spLocks noGrp="1"/>
          </p:cNvSpPr>
          <p:nvPr>
            <p:ph idx="1"/>
          </p:nvPr>
        </p:nvSpPr>
        <p:spPr>
          <a:xfrm>
            <a:off x="1644109" y="1242873"/>
            <a:ext cx="9666043" cy="4903434"/>
          </a:xfrm>
        </p:spPr>
        <p:txBody>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When the client becomes distressed, the adviser should advise the client to take a moment and offer some water/tissue.  The client will feel mixed emotions as they navigate through their experiences.  It is for the adviser to ensure the client feels comfortable to take a short break when overwhelmed.  If the client becomes too distressed, it would be a good idea to move onto another incident and return to that specific incident if the client feels comfortable.  Many clients feel extremely distressed when talking about being raped.   I discourage advisers not to go into detail about these events.  </a:t>
            </a:r>
          </a:p>
          <a:p>
            <a:pPr marL="0" indent="0" algn="just">
              <a:lnSpc>
                <a:spcPct val="115000"/>
              </a:lnSpc>
              <a:spcAft>
                <a:spcPts val="1000"/>
              </a:spcAft>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advisers 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hould offer validation statements like "I am glad you have found the strength to leave, no one deserves to be treated this way".  This is an effective tool to make the client feel courage and strength and that they have made the right decision in leaving the perpetrator and seeking help.</a:t>
            </a:r>
          </a:p>
          <a:p>
            <a:pPr marL="0" indent="0">
              <a:buNone/>
            </a:pPr>
            <a:endParaRPr lang="en-GB" dirty="0"/>
          </a:p>
        </p:txBody>
      </p:sp>
      <p:sp>
        <p:nvSpPr>
          <p:cNvPr id="4" name="TextBox 3">
            <a:extLst>
              <a:ext uri="{FF2B5EF4-FFF2-40B4-BE49-F238E27FC236}">
                <a16:creationId xmlns:a16="http://schemas.microsoft.com/office/drawing/2014/main" id="{EF49419B-24B8-4F63-AB2E-EEF424B6CF41}"/>
              </a:ext>
            </a:extLst>
          </p:cNvPr>
          <p:cNvSpPr txBox="1"/>
          <p:nvPr/>
        </p:nvSpPr>
        <p:spPr>
          <a:xfrm>
            <a:off x="1486947" y="357076"/>
            <a:ext cx="9060943" cy="777777"/>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3. Effectively navigate a situation in which the client becomes distressed when recounting a personal experience.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9311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7E8EFC-1C11-4687-963D-538D3E62BEC2}"/>
              </a:ext>
            </a:extLst>
          </p:cNvPr>
          <p:cNvSpPr>
            <a:spLocks noGrp="1"/>
          </p:cNvSpPr>
          <p:nvPr>
            <p:ph idx="1"/>
          </p:nvPr>
        </p:nvSpPr>
        <p:spPr>
          <a:xfrm>
            <a:off x="1740024" y="852258"/>
            <a:ext cx="9410329" cy="5326600"/>
          </a:xfrm>
        </p:spPr>
        <p:txBody>
          <a:bodyPr>
            <a:normAutofit/>
          </a:bodyPr>
          <a:lstStyle/>
          <a:p>
            <a:pPr marL="0" indent="0" algn="just">
              <a:lnSpc>
                <a:spcPct val="115000"/>
              </a:lnSpc>
              <a:spcAft>
                <a:spcPts val="1000"/>
              </a:spcAft>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After an episode of domestic violence, the victim will often experience feelings that might hinder an interview. This is especially true in cases where there is a history of domestic violence. Feelings that may inhibit the victim’s willingness to cooperate include: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60000"/>
              </a:lnSpc>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Fear for self, children and possibly, for perpetrator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60000"/>
              </a:lnSpc>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Immobilization and shock.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60000"/>
              </a:lnSpc>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Feelings of helplessness and hopelessness to effect change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60000"/>
              </a:lnSpc>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Guilt, shame, or embarrassment.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60000"/>
              </a:lnSpc>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Feelings of self-blame, i.e., the victim may feel that </a:t>
            </a:r>
            <a:r>
              <a:rPr lang="en-GB" sz="1800" dirty="0">
                <a:latin typeface="Times New Roman" panose="02020603050405020304" pitchFamily="18" charset="0"/>
                <a:ea typeface="Calibri" panose="020F0502020204030204" pitchFamily="34" charset="0"/>
                <a:cs typeface="Times New Roman" panose="02020603050405020304" pitchFamily="18" charset="0"/>
              </a:rPr>
              <a:t>they are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responsible for the violence.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60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Feelings of isolation, i.e. the victim may have been isolated and appear unresponsive or impaired.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5" name="TextBox 4">
            <a:extLst>
              <a:ext uri="{FF2B5EF4-FFF2-40B4-BE49-F238E27FC236}">
                <a16:creationId xmlns:a16="http://schemas.microsoft.com/office/drawing/2014/main" id="{C44C90B8-EA0A-43F0-A7D7-17F3CCF41D69}"/>
              </a:ext>
            </a:extLst>
          </p:cNvPr>
          <p:cNvSpPr txBox="1"/>
          <p:nvPr/>
        </p:nvSpPr>
        <p:spPr>
          <a:xfrm>
            <a:off x="1486947" y="357076"/>
            <a:ext cx="9060943" cy="1261627"/>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3. Effectively navigate a situation in which the client becomes distressed when recounting a personal experience</a:t>
            </a:r>
            <a:r>
              <a:rPr lang="en-GB" sz="2000" b="1" dirty="0">
                <a:latin typeface="Times New Roman" panose="02020603050405020304" pitchFamily="18" charset="0"/>
                <a:ea typeface="Calibri" panose="020F0502020204030204" pitchFamily="34" charset="0"/>
                <a:cs typeface="Times New Roman" panose="02020603050405020304" pitchFamily="18" charset="0"/>
              </a:rPr>
              <a:t> (2)</a:t>
            </a:r>
            <a:endParaRPr lang="en-GB"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8348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46847C-297B-4CFE-AC3E-82FE89791C34}"/>
              </a:ext>
            </a:extLst>
          </p:cNvPr>
          <p:cNvSpPr>
            <a:spLocks noGrp="1"/>
          </p:cNvSpPr>
          <p:nvPr>
            <p:ph idx="1"/>
          </p:nvPr>
        </p:nvSpPr>
        <p:spPr>
          <a:xfrm>
            <a:off x="1631728" y="1308683"/>
            <a:ext cx="9674921" cy="5231744"/>
          </a:xfrm>
        </p:spPr>
        <p:txBody>
          <a:bodyPr/>
          <a:lstStyle/>
          <a:p>
            <a:pPr algn="just">
              <a:lnSpc>
                <a:spcPct val="115000"/>
              </a:lnSpc>
              <a:spcAft>
                <a:spcPts val="1000"/>
              </a:spcAft>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To gain the victim’s confidence and cooperation,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must show themselves to be aware of and responsive to her feelings. By reassuring the victim in this way, the </a:t>
            </a:r>
            <a:r>
              <a:rPr lang="en-GB" sz="1800" dirty="0">
                <a:latin typeface="Times New Roman" panose="02020603050405020304" pitchFamily="18" charset="0"/>
                <a:ea typeface="Calibri" panose="020F0502020204030204" pitchFamily="34" charset="0"/>
                <a:cs typeface="Times New Roman" panose="02020603050405020304" pitchFamily="18" charset="0"/>
              </a:rPr>
              <a:t>adviser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will increase her willingness to reveal the specifics of the incidents. To reassure the victim - emphasize that the victim is not responsible or to be blamed for the violence and </a:t>
            </a:r>
            <a:r>
              <a:rPr lang="en-GB" sz="1800">
                <a:effectLst/>
                <a:latin typeface="Times New Roman" panose="02020603050405020304" pitchFamily="18" charset="0"/>
                <a:ea typeface="Calibri" panose="020F0502020204030204" pitchFamily="34" charset="0"/>
                <a:cs typeface="Times New Roman" panose="02020603050405020304" pitchFamily="18" charset="0"/>
              </a:rPr>
              <a:t>that </a:t>
            </a:r>
            <a:r>
              <a:rPr lang="en-GB" sz="1800">
                <a:latin typeface="Times New Roman" panose="02020603050405020304" pitchFamily="18" charset="0"/>
                <a:ea typeface="Calibri" panose="020F0502020204030204" pitchFamily="34" charset="0"/>
                <a:cs typeface="Times New Roman" panose="02020603050405020304" pitchFamily="18" charset="0"/>
              </a:rPr>
              <a:t>they</a:t>
            </a:r>
            <a:r>
              <a:rPr lang="en-GB" sz="180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will get the </a:t>
            </a:r>
            <a:r>
              <a:rPr lang="en-GB" sz="1800">
                <a:effectLst/>
                <a:latin typeface="Times New Roman" panose="02020603050405020304" pitchFamily="18" charset="0"/>
                <a:ea typeface="Calibri" panose="020F0502020204030204" pitchFamily="34" charset="0"/>
                <a:cs typeface="Times New Roman" panose="02020603050405020304" pitchFamily="18" charset="0"/>
              </a:rPr>
              <a:t>help </a:t>
            </a:r>
            <a:r>
              <a:rPr lang="en-GB" sz="1800">
                <a:latin typeface="Times New Roman" panose="02020603050405020304" pitchFamily="18" charset="0"/>
                <a:ea typeface="Calibri" panose="020F0502020204030204" pitchFamily="34" charset="0"/>
                <a:cs typeface="Times New Roman" panose="02020603050405020304" pitchFamily="18" charset="0"/>
              </a:rPr>
              <a:t>they</a:t>
            </a:r>
            <a:r>
              <a:rPr lang="en-GB" sz="1800">
                <a:effectLst/>
                <a:latin typeface="Times New Roman" panose="02020603050405020304" pitchFamily="18" charset="0"/>
                <a:ea typeface="Calibri" panose="020F0502020204030204" pitchFamily="34" charset="0"/>
                <a:cs typeface="Times New Roman" panose="02020603050405020304" pitchFamily="18" charset="0"/>
              </a:rPr>
              <a:t> need.</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GB" sz="1800" dirty="0">
                <a:latin typeface="Times New Roman" panose="02020603050405020304" pitchFamily="18" charset="0"/>
                <a:ea typeface="Calibri" panose="020F0502020204030204" pitchFamily="34" charset="0"/>
                <a:cs typeface="Times New Roman" panose="02020603050405020304" pitchFamily="18" charset="0"/>
              </a:rPr>
              <a:t>Advisers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may encounter victims who appear extremely reluctant to cooperate with the interview. In addition to issues mentioned above, such as embarrassment, shame, guilt and fear, there are additional elements influencing domestic violence victims’ response to law enforcement personnel and to the criminal justice system. </a:t>
            </a:r>
          </a:p>
          <a:p>
            <a:pPr>
              <a:buFont typeface="Wingdings" panose="05000000000000000000" pitchFamily="2" charset="2"/>
              <a:buChar char="Ø"/>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Some victims are genuinely confused about their feelings toward the offender. Some domestic violence offenders are respected members of their communities. When they are not violent, they may be very good fathers or mothers and loving husbands or wives. Further, family and friends may not believe the victim’s stories of violence and may even pressure her/him again and again to “give him/her another chance.”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Wingdings" panose="05000000000000000000" pitchFamily="2" charset="2"/>
              <a:buChar char="Ø"/>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TextBox 3">
            <a:extLst>
              <a:ext uri="{FF2B5EF4-FFF2-40B4-BE49-F238E27FC236}">
                <a16:creationId xmlns:a16="http://schemas.microsoft.com/office/drawing/2014/main" id="{6BCD4B09-55BB-4687-9158-15BFC197BC6A}"/>
              </a:ext>
            </a:extLst>
          </p:cNvPr>
          <p:cNvSpPr txBox="1"/>
          <p:nvPr/>
        </p:nvSpPr>
        <p:spPr>
          <a:xfrm>
            <a:off x="1528893" y="475777"/>
            <a:ext cx="6094602" cy="423834"/>
          </a:xfrm>
          <a:prstGeom prst="rect">
            <a:avLst/>
          </a:prstGeom>
          <a:noFill/>
        </p:spPr>
        <p:txBody>
          <a:bodyPr wrap="square">
            <a:spAutoFit/>
          </a:bodyPr>
          <a:lstStyle/>
          <a:p>
            <a:pPr marL="0" indent="0" algn="just">
              <a:lnSpc>
                <a:spcPct val="115000"/>
              </a:lnSpc>
              <a:spcAft>
                <a:spcPts val="10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4. Responding to Victim Fears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2723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EA14-43F5-410A-B6BD-2FCB746D0135}"/>
              </a:ext>
            </a:extLst>
          </p:cNvPr>
          <p:cNvSpPr>
            <a:spLocks noGrp="1"/>
          </p:cNvSpPr>
          <p:nvPr>
            <p:ph type="title"/>
          </p:nvPr>
        </p:nvSpPr>
        <p:spPr>
          <a:xfrm>
            <a:off x="1193175" y="2299316"/>
            <a:ext cx="10018713" cy="1195525"/>
          </a:xfrm>
        </p:spPr>
        <p:txBody>
          <a:bodyPr>
            <a:normAutofit/>
          </a:bodyPr>
          <a:lstStyle/>
          <a:p>
            <a:r>
              <a:rPr lang="en-GB" sz="3200" dirty="0">
                <a:latin typeface="Times New Roman" panose="02020603050405020304" pitchFamily="18" charset="0"/>
                <a:cs typeface="Times New Roman" panose="02020603050405020304" pitchFamily="18" charset="0"/>
              </a:rPr>
              <a:t>Thank you for listening.</a:t>
            </a:r>
          </a:p>
        </p:txBody>
      </p:sp>
      <p:sp>
        <p:nvSpPr>
          <p:cNvPr id="3" name="Content Placeholder 2">
            <a:extLst>
              <a:ext uri="{FF2B5EF4-FFF2-40B4-BE49-F238E27FC236}">
                <a16:creationId xmlns:a16="http://schemas.microsoft.com/office/drawing/2014/main" id="{60E7A2E3-8185-46C3-A290-74A942E4707A}"/>
              </a:ext>
            </a:extLst>
          </p:cNvPr>
          <p:cNvSpPr>
            <a:spLocks noGrp="1"/>
          </p:cNvSpPr>
          <p:nvPr>
            <p:ph idx="1"/>
          </p:nvPr>
        </p:nvSpPr>
        <p:spPr>
          <a:xfrm>
            <a:off x="1848295" y="4353017"/>
            <a:ext cx="7011620" cy="1316854"/>
          </a:xfrm>
        </p:spPr>
        <p:txBody>
          <a:bodyPr>
            <a:normAutofit/>
          </a:bodyPr>
          <a:lstStyle/>
          <a:p>
            <a:pPr marL="0" indent="0">
              <a:buNone/>
            </a:pPr>
            <a:r>
              <a:rPr lang="en-GB" sz="2000" dirty="0">
                <a:latin typeface="Times New Roman" panose="02020603050405020304" pitchFamily="18" charset="0"/>
                <a:cs typeface="Times New Roman" panose="02020603050405020304" pitchFamily="18" charset="0"/>
              </a:rPr>
              <a:t>Lisa </a:t>
            </a:r>
            <a:r>
              <a:rPr lang="en-GB" sz="2000" dirty="0" err="1">
                <a:latin typeface="Times New Roman" panose="02020603050405020304" pitchFamily="18" charset="0"/>
                <a:cs typeface="Times New Roman" panose="02020603050405020304" pitchFamily="18" charset="0"/>
              </a:rPr>
              <a:t>Okoroafor</a:t>
            </a:r>
            <a:r>
              <a:rPr lang="en-GB" sz="2000" dirty="0">
                <a:latin typeface="Times New Roman" panose="02020603050405020304" pitchFamily="18" charset="0"/>
                <a:cs typeface="Times New Roman" panose="02020603050405020304" pitchFamily="18" charset="0"/>
              </a:rPr>
              <a:t> </a:t>
            </a:r>
          </a:p>
          <a:p>
            <a:pPr marL="0" indent="0">
              <a:buNone/>
            </a:pPr>
            <a:r>
              <a:rPr lang="en-GB" sz="2000" dirty="0" err="1">
                <a:latin typeface="Times New Roman" panose="02020603050405020304" pitchFamily="18" charset="0"/>
                <a:cs typeface="Times New Roman" panose="02020603050405020304" pitchFamily="18" charset="0"/>
              </a:rPr>
              <a:t>Lisa@legaladvicecentre.london</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1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92" name="Group 19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9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9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9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9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9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9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3BC028DA-A36B-41AE-9C76-79865A0C44BB}"/>
              </a:ext>
            </a:extLst>
          </p:cNvPr>
          <p:cNvSpPr>
            <a:spLocks noGrp="1"/>
          </p:cNvSpPr>
          <p:nvPr>
            <p:ph type="title"/>
          </p:nvPr>
        </p:nvSpPr>
        <p:spPr>
          <a:xfrm>
            <a:off x="2253785" y="1380068"/>
            <a:ext cx="4978303" cy="2616199"/>
          </a:xfrm>
        </p:spPr>
        <p:txBody>
          <a:bodyPr vert="horz" lIns="91440" tIns="45720" rIns="91440" bIns="45720" rtlCol="0" anchor="b">
            <a:normAutofit/>
          </a:bodyPr>
          <a:lstStyle/>
          <a:p>
            <a:pPr algn="r">
              <a:lnSpc>
                <a:spcPct val="90000"/>
              </a:lnSpc>
            </a:pPr>
            <a:r>
              <a:rPr lang="en-US" sz="6000" b="1" dirty="0">
                <a:latin typeface="Times New Roman" panose="02020603050405020304" pitchFamily="18" charset="0"/>
                <a:cs typeface="Times New Roman" panose="02020603050405020304" pitchFamily="18" charset="0"/>
              </a:rPr>
              <a:t>Non Molestation Order</a:t>
            </a:r>
          </a:p>
        </p:txBody>
      </p:sp>
      <p:sp>
        <p:nvSpPr>
          <p:cNvPr id="199" name="Rounded Rectangle 4">
            <a:extLst>
              <a:ext uri="{FF2B5EF4-FFF2-40B4-BE49-F238E27FC236}">
                <a16:creationId xmlns:a16="http://schemas.microsoft.com/office/drawing/2014/main" id="{260615AE-7DBC-4FF7-9107-9FE957695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the coronavirus pandemic means for domestic violence survivors - Vox">
            <a:extLst>
              <a:ext uri="{FF2B5EF4-FFF2-40B4-BE49-F238E27FC236}">
                <a16:creationId xmlns:a16="http://schemas.microsoft.com/office/drawing/2014/main" id="{4A2A1C91-55E1-4AC6-990E-5A8C34C9975F}"/>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0565" r="-2" b="-2"/>
          <a:stretch/>
        </p:blipFill>
        <p:spPr bwMode="auto">
          <a:xfrm>
            <a:off x="7873801" y="1684061"/>
            <a:ext cx="3341190" cy="3202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65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D95E-17F1-4D4F-8010-F0E85BDEF5B5}"/>
              </a:ext>
            </a:extLst>
          </p:cNvPr>
          <p:cNvSpPr>
            <a:spLocks noGrp="1"/>
          </p:cNvSpPr>
          <p:nvPr>
            <p:ph type="title"/>
          </p:nvPr>
        </p:nvSpPr>
        <p:spPr>
          <a:xfrm>
            <a:off x="1436933" y="121640"/>
            <a:ext cx="8345009" cy="1462596"/>
          </a:xfrm>
        </p:spPr>
        <p:txBody>
          <a:bodyPr>
            <a:normAutofit/>
          </a:bodyPr>
          <a:lstStyle/>
          <a:p>
            <a:pPr algn="l"/>
            <a:r>
              <a:rPr lang="en-GB" sz="3600" b="1" dirty="0">
                <a:latin typeface="Times New Roman" panose="02020603050405020304" pitchFamily="18" charset="0"/>
                <a:cs typeface="Times New Roman" panose="02020603050405020304" pitchFamily="18" charset="0"/>
              </a:rPr>
              <a:t>When can a non-molestation order be granted?</a:t>
            </a:r>
          </a:p>
        </p:txBody>
      </p:sp>
      <p:sp>
        <p:nvSpPr>
          <p:cNvPr id="3" name="Content Placeholder 2">
            <a:extLst>
              <a:ext uri="{FF2B5EF4-FFF2-40B4-BE49-F238E27FC236}">
                <a16:creationId xmlns:a16="http://schemas.microsoft.com/office/drawing/2014/main" id="{BA858A9F-9778-4711-B0B7-1EDCD8E4215B}"/>
              </a:ext>
            </a:extLst>
          </p:cNvPr>
          <p:cNvSpPr>
            <a:spLocks noGrp="1"/>
          </p:cNvSpPr>
          <p:nvPr>
            <p:ph idx="1"/>
          </p:nvPr>
        </p:nvSpPr>
        <p:spPr>
          <a:xfrm>
            <a:off x="1593908" y="1795244"/>
            <a:ext cx="9909116" cy="4941116"/>
          </a:xfrm>
        </p:spPr>
        <p:txBody>
          <a:bodyPr>
            <a:normAutofit fontScale="55000" lnSpcReduction="20000"/>
          </a:bodyPr>
          <a:lstStyle/>
          <a:p>
            <a:pPr algn="l" fontAlgn="base">
              <a:buFont typeface="+mj-lt"/>
              <a:buAutoNum type="arabicPeriod"/>
            </a:pPr>
            <a:endParaRPr lang="en-GB" sz="2900" b="0" i="0" dirty="0">
              <a:solidFill>
                <a:srgbClr val="39393A"/>
              </a:solidFill>
              <a:effectLst/>
              <a:latin typeface="Times New Roman" panose="02020603050405020304" pitchFamily="18" charset="0"/>
              <a:cs typeface="Times New Roman" panose="02020603050405020304" pitchFamily="18" charset="0"/>
            </a:endParaRPr>
          </a:p>
          <a:p>
            <a:pPr algn="l" fontAlgn="base">
              <a:buFont typeface="+mj-lt"/>
              <a:buAutoNum type="arabicPeriod"/>
            </a:pPr>
            <a:endParaRPr lang="en-GB" sz="2900" dirty="0">
              <a:solidFill>
                <a:srgbClr val="39393A"/>
              </a:solidFill>
              <a:latin typeface="Times New Roman" panose="02020603050405020304" pitchFamily="18" charset="0"/>
              <a:cs typeface="Times New Roman" panose="02020603050405020304" pitchFamily="18" charset="0"/>
            </a:endParaRPr>
          </a:p>
          <a:p>
            <a:pPr marL="0" indent="0" algn="l" fontAlgn="base">
              <a:buNone/>
            </a:pPr>
            <a:r>
              <a:rPr lang="en-GB" sz="2900" b="0" dirty="0">
                <a:solidFill>
                  <a:srgbClr val="000000"/>
                </a:solidFill>
                <a:effectLst/>
                <a:latin typeface="Times New Roman" panose="02020603050405020304" pitchFamily="18" charset="0"/>
                <a:cs typeface="Times New Roman" panose="02020603050405020304" pitchFamily="18" charset="0"/>
              </a:rPr>
              <a:t>Under Family Law Act (FLA 1996) S42(2)(a) a non molestation order can only be granted to protect a person associated with the respondent or a relevant child.</a:t>
            </a:r>
          </a:p>
          <a:p>
            <a:pPr algn="l" fontAlgn="base">
              <a:buFont typeface="Wingdings" panose="05000000000000000000" pitchFamily="2" charset="2"/>
              <a:buChar char="Ø"/>
            </a:pPr>
            <a:r>
              <a:rPr lang="en-GB" sz="2900" b="0" dirty="0">
                <a:solidFill>
                  <a:srgbClr val="000000"/>
                </a:solidFill>
                <a:effectLst/>
                <a:latin typeface="Times New Roman" panose="02020603050405020304" pitchFamily="18" charset="0"/>
                <a:cs typeface="Times New Roman" panose="02020603050405020304" pitchFamily="18" charset="0"/>
              </a:rPr>
              <a:t>A person is associated with another person if:</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are or have been married</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are or have been civil partners</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are cohabitants or former cohabitants</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live or have lived in the same household otherwise than merely by reason of one being the other’s employee, tenant, lodger or boarder—this could include, for example, students</a:t>
            </a:r>
            <a:r>
              <a:rPr lang="en-GB" sz="2900" dirty="0">
                <a:solidFill>
                  <a:srgbClr val="424142"/>
                </a:solidFill>
                <a:latin typeface="Times New Roman" panose="02020603050405020304" pitchFamily="18" charset="0"/>
                <a:cs typeface="Times New Roman" panose="02020603050405020304" pitchFamily="18" charset="0"/>
              </a:rPr>
              <a:t>.</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are relatives</a:t>
            </a:r>
            <a:endParaRPr lang="en-GB" sz="2900" dirty="0">
              <a:solidFill>
                <a:srgbClr val="424142"/>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have agreed to marry one another </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have entered into a civil partnership agreement,</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have or have had an intimate personal relationship with each other that is or was of significant duration</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in relation to any child they are both either a parent or have parental responsibility for the child</a:t>
            </a:r>
          </a:p>
          <a:p>
            <a:pPr lvl="1" fontAlgn="base">
              <a:buFont typeface="Wingdings" panose="05000000000000000000" pitchFamily="2" charset="2"/>
              <a:buChar char="Ø"/>
            </a:pPr>
            <a:r>
              <a:rPr lang="en-GB" sz="2900" b="0" i="0" dirty="0">
                <a:solidFill>
                  <a:srgbClr val="000000"/>
                </a:solidFill>
                <a:effectLst/>
                <a:latin typeface="Times New Roman" panose="02020603050405020304" pitchFamily="18" charset="0"/>
                <a:cs typeface="Times New Roman" panose="02020603050405020304" pitchFamily="18" charset="0"/>
              </a:rPr>
              <a:t>they are parties to the same family proceedings</a:t>
            </a:r>
          </a:p>
          <a:p>
            <a:pPr marL="0" lvl="0" indent="0" algn="just">
              <a:buNone/>
            </a:pPr>
            <a:endParaRPr lang="en-GB" sz="2900" dirty="0">
              <a:solidFill>
                <a:srgbClr val="424142"/>
              </a:solidFill>
              <a:latin typeface="Times New Roman" pitchFamily="18"/>
              <a:cs typeface="Times New Roman" pitchFamily="18"/>
            </a:endParaRPr>
          </a:p>
          <a:p>
            <a:pPr marL="0" lvl="0" indent="0" algn="just">
              <a:buNone/>
            </a:pPr>
            <a:endParaRPr lang="en-GB" sz="2900" dirty="0">
              <a:latin typeface="Times New Roman" pitchFamily="18"/>
              <a:cs typeface="Times New Roman" pitchFamily="18"/>
            </a:endParaRPr>
          </a:p>
          <a:p>
            <a:endParaRPr lang="en-GB" dirty="0"/>
          </a:p>
        </p:txBody>
      </p:sp>
    </p:spTree>
    <p:extLst>
      <p:ext uri="{BB962C8B-B14F-4D97-AF65-F5344CB8AC3E}">
        <p14:creationId xmlns:p14="http://schemas.microsoft.com/office/powerpoint/2010/main" val="38350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D95E-17F1-4D4F-8010-F0E85BDEF5B5}"/>
              </a:ext>
            </a:extLst>
          </p:cNvPr>
          <p:cNvSpPr>
            <a:spLocks noGrp="1"/>
          </p:cNvSpPr>
          <p:nvPr>
            <p:ph type="title"/>
          </p:nvPr>
        </p:nvSpPr>
        <p:spPr>
          <a:xfrm>
            <a:off x="1635853" y="0"/>
            <a:ext cx="8303064" cy="1048623"/>
          </a:xfrm>
        </p:spPr>
        <p:txBody>
          <a:bodyPr>
            <a:normAutofit/>
          </a:bodyPr>
          <a:lstStyle/>
          <a:p>
            <a:pPr algn="l"/>
            <a:r>
              <a:rPr lang="en-GB" sz="3600" b="1" dirty="0">
                <a:latin typeface="Times New Roman" panose="02020603050405020304" pitchFamily="18" charset="0"/>
                <a:cs typeface="Times New Roman" panose="02020603050405020304" pitchFamily="18" charset="0"/>
              </a:rPr>
              <a:t>Molestation</a:t>
            </a:r>
          </a:p>
        </p:txBody>
      </p:sp>
      <p:sp>
        <p:nvSpPr>
          <p:cNvPr id="3" name="Content Placeholder 2">
            <a:extLst>
              <a:ext uri="{FF2B5EF4-FFF2-40B4-BE49-F238E27FC236}">
                <a16:creationId xmlns:a16="http://schemas.microsoft.com/office/drawing/2014/main" id="{BA858A9F-9778-4711-B0B7-1EDCD8E4215B}"/>
              </a:ext>
            </a:extLst>
          </p:cNvPr>
          <p:cNvSpPr>
            <a:spLocks noGrp="1"/>
          </p:cNvSpPr>
          <p:nvPr>
            <p:ph idx="1"/>
          </p:nvPr>
        </p:nvSpPr>
        <p:spPr>
          <a:xfrm>
            <a:off x="1568741" y="939567"/>
            <a:ext cx="9909116" cy="6014905"/>
          </a:xfrm>
        </p:spPr>
        <p:txBody>
          <a:bodyPr>
            <a:normAutofit fontScale="25000" lnSpcReduction="20000"/>
          </a:bodyPr>
          <a:lstStyle/>
          <a:p>
            <a:pPr algn="l" fontAlgn="base">
              <a:buFont typeface="+mj-lt"/>
              <a:buAutoNum type="arabicPeriod"/>
            </a:pPr>
            <a:endParaRPr lang="en-GB" sz="2900" b="0" i="0" dirty="0">
              <a:solidFill>
                <a:srgbClr val="39393A"/>
              </a:solidFill>
              <a:effectLst/>
              <a:latin typeface="Times New Roman" panose="02020603050405020304" pitchFamily="18" charset="0"/>
              <a:cs typeface="Times New Roman" panose="02020603050405020304" pitchFamily="18" charset="0"/>
            </a:endParaRPr>
          </a:p>
          <a:p>
            <a:pPr algn="l" fontAlgn="base">
              <a:buFont typeface="+mj-lt"/>
              <a:buAutoNum type="arabicPeriod"/>
            </a:pPr>
            <a:endParaRPr lang="en-GB" sz="5600" dirty="0">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5600" b="0" dirty="0">
                <a:effectLst/>
                <a:latin typeface="Times New Roman" panose="02020603050405020304" pitchFamily="18" charset="0"/>
                <a:cs typeface="Times New Roman" panose="02020603050405020304" pitchFamily="18" charset="0"/>
              </a:rPr>
              <a:t>There is no statutory definition of the term molestation. Therefore, guidance can be elicited from the case law. The leading case is </a:t>
            </a:r>
            <a:r>
              <a:rPr lang="en-GB" sz="5600" b="1" i="1" dirty="0">
                <a:effectLst/>
                <a:latin typeface="Times New Roman" panose="02020603050405020304" pitchFamily="18" charset="0"/>
                <a:cs typeface="Times New Roman" panose="02020603050405020304" pitchFamily="18" charset="0"/>
              </a:rPr>
              <a:t>Vaughan v Vaughan</a:t>
            </a:r>
            <a:r>
              <a:rPr lang="en-GB" sz="5600" b="1" dirty="0">
                <a:effectLst/>
                <a:latin typeface="Times New Roman" panose="02020603050405020304" pitchFamily="18" charset="0"/>
                <a:cs typeface="Times New Roman" panose="02020603050405020304" pitchFamily="18" charset="0"/>
              </a:rPr>
              <a:t>  </a:t>
            </a:r>
            <a:r>
              <a:rPr lang="en-GB" sz="5600" b="0" dirty="0">
                <a:effectLst/>
                <a:latin typeface="Times New Roman" panose="02020603050405020304" pitchFamily="18" charset="0"/>
                <a:cs typeface="Times New Roman" panose="02020603050405020304" pitchFamily="18" charset="0"/>
              </a:rPr>
              <a:t>[1973] 3 All ER 449</a:t>
            </a:r>
            <a:r>
              <a:rPr lang="en-GB" sz="5600" b="0" i="0" dirty="0">
                <a:effectLst/>
                <a:latin typeface="Times New Roman" panose="02020603050405020304" pitchFamily="18" charset="0"/>
                <a:cs typeface="Times New Roman" panose="02020603050405020304" pitchFamily="18" charset="0"/>
              </a:rPr>
              <a:t> w</a:t>
            </a:r>
            <a:r>
              <a:rPr lang="en-GB" sz="5600" b="0" dirty="0">
                <a:effectLst/>
                <a:latin typeface="Times New Roman" panose="02020603050405020304" pitchFamily="18" charset="0"/>
                <a:cs typeface="Times New Roman" panose="02020603050405020304" pitchFamily="18" charset="0"/>
              </a:rPr>
              <a:t>here the court equated molestation with ‘pestering’.</a:t>
            </a:r>
          </a:p>
          <a:p>
            <a:pPr marL="0" indent="0" algn="l" fontAlgn="base">
              <a:buNone/>
            </a:pPr>
            <a:endParaRPr lang="en-GB" sz="5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5600" b="0" dirty="0">
                <a:effectLst/>
                <a:latin typeface="Times New Roman" panose="02020603050405020304" pitchFamily="18" charset="0"/>
                <a:cs typeface="Times New Roman" panose="02020603050405020304" pitchFamily="18" charset="0"/>
              </a:rPr>
              <a:t>In </a:t>
            </a:r>
            <a:r>
              <a:rPr lang="en-GB" sz="5600" b="1" i="1" dirty="0">
                <a:effectLst/>
                <a:latin typeface="Times New Roman" panose="02020603050405020304" pitchFamily="18" charset="0"/>
                <a:cs typeface="Times New Roman" panose="02020603050405020304" pitchFamily="18" charset="0"/>
              </a:rPr>
              <a:t>C v C (Non-Molestation Order: Jurisdiction) </a:t>
            </a:r>
            <a:r>
              <a:rPr lang="en-GB" sz="5600" b="0" dirty="0">
                <a:effectLst/>
                <a:latin typeface="Times New Roman" panose="02020603050405020304" pitchFamily="18" charset="0"/>
                <a:cs typeface="Times New Roman" panose="02020603050405020304" pitchFamily="18" charset="0"/>
              </a:rPr>
              <a:t>[1998] 1 FLR 554 Sir Stephen Brown </a:t>
            </a:r>
            <a:r>
              <a:rPr lang="en-GB" sz="5600" dirty="0">
                <a:latin typeface="Times New Roman" panose="02020603050405020304" pitchFamily="18" charset="0"/>
                <a:cs typeface="Times New Roman" panose="02020603050405020304" pitchFamily="18" charset="0"/>
              </a:rPr>
              <a:t>stated</a:t>
            </a:r>
            <a:r>
              <a:rPr lang="en-GB" sz="5600" b="0" dirty="0">
                <a:effectLst/>
                <a:latin typeface="Times New Roman" panose="02020603050405020304" pitchFamily="18" charset="0"/>
                <a:cs typeface="Times New Roman" panose="02020603050405020304" pitchFamily="18" charset="0"/>
              </a:rPr>
              <a:t>:</a:t>
            </a:r>
          </a:p>
          <a:p>
            <a:pPr lvl="1" fontAlgn="base">
              <a:buFont typeface="Wingdings" panose="05000000000000000000" pitchFamily="2" charset="2"/>
              <a:buChar char="Ø"/>
            </a:pPr>
            <a:r>
              <a:rPr lang="en-GB" sz="5600" b="0" dirty="0">
                <a:effectLst/>
                <a:latin typeface="Times New Roman" panose="02020603050405020304" pitchFamily="18" charset="0"/>
                <a:cs typeface="Times New Roman" panose="02020603050405020304" pitchFamily="18" charset="0"/>
              </a:rPr>
              <a:t>'</a:t>
            </a:r>
            <a:r>
              <a:rPr lang="en-GB" sz="5600" b="0" i="1" dirty="0">
                <a:effectLst/>
                <a:latin typeface="Times New Roman" panose="02020603050405020304" pitchFamily="18" charset="0"/>
                <a:cs typeface="Times New Roman" panose="02020603050405020304" pitchFamily="18" charset="0"/>
              </a:rPr>
              <a:t>there is no legal definition of 'molestation'. Indeed, that is quite clear from the various cases which have been cited. It is a matter which has to be considered in relation to the particular facts of particular cases. It implies some quite deliberate conduct which is aimed at a high degree of harassment of the other party, so as to justify the intervention of the court</a:t>
            </a:r>
            <a:r>
              <a:rPr lang="en-GB" sz="5600" b="0" dirty="0">
                <a:effectLst/>
                <a:latin typeface="Times New Roman" panose="02020603050405020304" pitchFamily="18" charset="0"/>
                <a:cs typeface="Times New Roman" panose="02020603050405020304" pitchFamily="18" charset="0"/>
              </a:rPr>
              <a:t>’.</a:t>
            </a:r>
          </a:p>
          <a:p>
            <a:pPr marL="457200" lvl="1" indent="0" fontAlgn="base">
              <a:buNone/>
            </a:pPr>
            <a:endParaRPr lang="en-GB" sz="5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5600" b="0" dirty="0">
                <a:effectLst/>
                <a:latin typeface="Times New Roman" panose="02020603050405020304" pitchFamily="18" charset="0"/>
                <a:cs typeface="Times New Roman" panose="02020603050405020304" pitchFamily="18" charset="0"/>
              </a:rPr>
              <a:t>Molestation involves any form of physical, sexual or psychological molestation or harassment that has a serious impact on the health and well-being of the applicant. Violence is not a prerequisite.</a:t>
            </a:r>
          </a:p>
          <a:p>
            <a:pPr marL="0" indent="0" algn="l" fontAlgn="base">
              <a:buNone/>
            </a:pPr>
            <a:endParaRPr lang="en-GB" sz="5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5600" b="0" dirty="0">
                <a:effectLst/>
                <a:latin typeface="Times New Roman" panose="02020603050405020304" pitchFamily="18" charset="0"/>
                <a:cs typeface="Times New Roman" panose="02020603050405020304" pitchFamily="18" charset="0"/>
              </a:rPr>
              <a:t>In the autumn of 2013 the government agreed a new definition of domestic violence and abuse that is to be used by all government departments. In the guidance, domestic violence and abuse is defined as any incident or pattern of incidents of controlling, coercive or threatening behaviour, violence, or abuse between those aged 16 or over who are, or have been, intimate partners or family members regardless of gender or sexuality. The abuse can encompass, but is not limited to, that which is:</a:t>
            </a:r>
          </a:p>
          <a:p>
            <a:pPr lvl="1" fontAlgn="base">
              <a:buFont typeface="Wingdings" panose="05000000000000000000" pitchFamily="2" charset="2"/>
              <a:buChar char="Ø"/>
            </a:pPr>
            <a:r>
              <a:rPr lang="en-GB" sz="5600" b="0" i="0" dirty="0">
                <a:effectLst/>
                <a:latin typeface="Times New Roman" panose="02020603050405020304" pitchFamily="18" charset="0"/>
                <a:cs typeface="Times New Roman" panose="02020603050405020304" pitchFamily="18" charset="0"/>
              </a:rPr>
              <a:t>Psychological</a:t>
            </a:r>
          </a:p>
          <a:p>
            <a:pPr lvl="1" fontAlgn="base">
              <a:buFont typeface="Wingdings" panose="05000000000000000000" pitchFamily="2" charset="2"/>
              <a:buChar char="Ø"/>
            </a:pPr>
            <a:r>
              <a:rPr lang="en-GB" sz="5600" b="0" i="0" dirty="0">
                <a:effectLst/>
                <a:latin typeface="Times New Roman" panose="02020603050405020304" pitchFamily="18" charset="0"/>
                <a:cs typeface="Times New Roman" panose="02020603050405020304" pitchFamily="18" charset="0"/>
              </a:rPr>
              <a:t>Physical</a:t>
            </a:r>
          </a:p>
          <a:p>
            <a:pPr lvl="1" fontAlgn="base">
              <a:buFont typeface="Wingdings" panose="05000000000000000000" pitchFamily="2" charset="2"/>
              <a:buChar char="Ø"/>
            </a:pPr>
            <a:r>
              <a:rPr lang="en-GB" sz="5600" b="0" i="0" dirty="0">
                <a:effectLst/>
                <a:latin typeface="Times New Roman" panose="02020603050405020304" pitchFamily="18" charset="0"/>
                <a:cs typeface="Times New Roman" panose="02020603050405020304" pitchFamily="18" charset="0"/>
              </a:rPr>
              <a:t>Sexual</a:t>
            </a:r>
          </a:p>
          <a:p>
            <a:pPr lvl="1" fontAlgn="base">
              <a:buFont typeface="Wingdings" panose="05000000000000000000" pitchFamily="2" charset="2"/>
              <a:buChar char="Ø"/>
            </a:pPr>
            <a:r>
              <a:rPr lang="en-GB" sz="5600" b="0" i="0" dirty="0">
                <a:effectLst/>
                <a:latin typeface="Times New Roman" panose="02020603050405020304" pitchFamily="18" charset="0"/>
                <a:cs typeface="Times New Roman" panose="02020603050405020304" pitchFamily="18" charset="0"/>
              </a:rPr>
              <a:t>Financial</a:t>
            </a:r>
          </a:p>
          <a:p>
            <a:pPr lvl="1" fontAlgn="base">
              <a:buFont typeface="Wingdings" panose="05000000000000000000" pitchFamily="2" charset="2"/>
              <a:buChar char="Ø"/>
            </a:pPr>
            <a:r>
              <a:rPr lang="en-GB" sz="5600" dirty="0">
                <a:latin typeface="Times New Roman" panose="02020603050405020304" pitchFamily="18" charset="0"/>
                <a:cs typeface="Times New Roman" panose="02020603050405020304" pitchFamily="18" charset="0"/>
              </a:rPr>
              <a:t>E</a:t>
            </a:r>
            <a:r>
              <a:rPr lang="en-GB" sz="5600" b="0" i="0" dirty="0">
                <a:effectLst/>
                <a:latin typeface="Times New Roman" panose="02020603050405020304" pitchFamily="18" charset="0"/>
                <a:cs typeface="Times New Roman" panose="02020603050405020304" pitchFamily="18" charset="0"/>
              </a:rPr>
              <a:t>motional</a:t>
            </a:r>
          </a:p>
          <a:p>
            <a:pPr algn="l" fontAlgn="base"/>
            <a:endParaRPr lang="en-GB" sz="2400" b="0" dirty="0">
              <a:solidFill>
                <a:srgbClr val="000000"/>
              </a:solidFill>
              <a:effectLst/>
              <a:latin typeface="Lato" panose="020F0502020204030203" pitchFamily="34" charset="0"/>
            </a:endParaRPr>
          </a:p>
          <a:p>
            <a:pPr marL="0" lvl="0" indent="0" algn="just">
              <a:buNone/>
            </a:pPr>
            <a:endParaRPr lang="en-GB" sz="2900" dirty="0">
              <a:solidFill>
                <a:srgbClr val="424142"/>
              </a:solidFill>
              <a:latin typeface="Times New Roman" pitchFamily="18"/>
              <a:cs typeface="Times New Roman" pitchFamily="18"/>
            </a:endParaRPr>
          </a:p>
          <a:p>
            <a:pPr marL="0" lvl="0" indent="0" algn="just">
              <a:buNone/>
            </a:pPr>
            <a:endParaRPr lang="en-GB" sz="2900" dirty="0">
              <a:latin typeface="Times New Roman" pitchFamily="18"/>
              <a:cs typeface="Times New Roman" pitchFamily="18"/>
            </a:endParaRPr>
          </a:p>
          <a:p>
            <a:endParaRPr lang="en-GB" dirty="0"/>
          </a:p>
        </p:txBody>
      </p:sp>
    </p:spTree>
    <p:extLst>
      <p:ext uri="{BB962C8B-B14F-4D97-AF65-F5344CB8AC3E}">
        <p14:creationId xmlns:p14="http://schemas.microsoft.com/office/powerpoint/2010/main" val="304566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600" b="1" dirty="0">
                <a:latin typeface="Times New Roman" pitchFamily="18"/>
                <a:cs typeface="Times New Roman" pitchFamily="18"/>
              </a:rPr>
              <a:t>The terms of a Non-Molestation Order</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468073" y="310393"/>
            <a:ext cx="10034950" cy="5835913"/>
          </a:xfrm>
        </p:spPr>
        <p:txBody>
          <a:bodyPr>
            <a:normAutofit fontScale="77500" lnSpcReduction="20000"/>
          </a:bodyPr>
          <a:lstStyle/>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sz="1800" spc="-15" dirty="0">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sz="1800" spc="-15" dirty="0">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endParaRPr 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0"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spc="-15" dirty="0">
                <a:effectLst/>
                <a:latin typeface="Arial" panose="020B0604020202020204" pitchFamily="34" charset="0"/>
                <a:ea typeface="Times New Roman" panose="02020603050405020304" pitchFamily="18" charset="0"/>
                <a:cs typeface="Arial" panose="020B0604020202020204" pitchFamily="34" charset="0"/>
              </a:rPr>
              <a:t>From and after the time when the Respondent is made aware of the terms of this order whether by personal service or telephone or text message or social media or otherwise the Respondent whether by himself or acting jointly with any other person is forbidden to:</a:t>
            </a:r>
          </a:p>
          <a:p>
            <a:pPr marL="0" marR="386715" lvl="0" indent="0" eaLnBrk="0" hangingPunct="0">
              <a:lnSpc>
                <a:spcPct val="103000"/>
              </a:lnSpc>
              <a:spcBef>
                <a:spcPts val="335"/>
              </a:spcBef>
              <a:spcAft>
                <a:spcPts val="0"/>
              </a:spcAft>
              <a:buSzPts val="1100"/>
              <a:buNone/>
              <a:tabLst>
                <a:tab pos="223520" algn="l"/>
              </a:tabLst>
            </a:pPr>
            <a:endParaRPr lang="en-GB" sz="1800" spc="-15"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Use or threaten violence against the Applicant;</a:t>
            </a:r>
          </a:p>
          <a:p>
            <a:pPr marL="457200" marR="386715" lvl="1" indent="0" eaLnBrk="0" hangingPunct="0">
              <a:lnSpc>
                <a:spcPct val="103000"/>
              </a:lnSpc>
              <a:spcBef>
                <a:spcPts val="335"/>
              </a:spcBef>
              <a:spcAft>
                <a:spcPts val="0"/>
              </a:spcAft>
              <a:buSzPts val="1100"/>
              <a:buNone/>
              <a:tabLst>
                <a:tab pos="223520" algn="l"/>
              </a:tabLst>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Threaten, intimidate, harass, verbally abuse or pester the Applicant in any way;</a:t>
            </a:r>
          </a:p>
          <a:p>
            <a:pPr marL="457200" marR="386715" lvl="1" indent="0" eaLnBrk="0" hangingPunct="0">
              <a:lnSpc>
                <a:spcPct val="103000"/>
              </a:lnSpc>
              <a:spcBef>
                <a:spcPts val="335"/>
              </a:spcBef>
              <a:spcAft>
                <a:spcPts val="0"/>
              </a:spcAft>
              <a:buSzPts val="1100"/>
              <a:buNone/>
              <a:tabLst>
                <a:tab pos="223520" algn="l"/>
              </a:tabLst>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Communicate with the Applicant, or anyone associated with him/her, whether by letter, telephone, text message, social media or other means of communication; </a:t>
            </a:r>
          </a:p>
          <a:p>
            <a:pPr marL="457200" marR="386715" lvl="1" indent="0" eaLnBrk="0" hangingPunct="0">
              <a:lnSpc>
                <a:spcPct val="103000"/>
              </a:lnSpc>
              <a:spcBef>
                <a:spcPts val="335"/>
              </a:spcBef>
              <a:spcAft>
                <a:spcPts val="0"/>
              </a:spcAft>
              <a:buSzPts val="1100"/>
              <a:buNone/>
              <a:tabLst>
                <a:tab pos="223520" algn="l"/>
              </a:tabLst>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Send any threatening or abusive letters, emails, text or voicemail messages to the Applicant or anyone associated with him/her;</a:t>
            </a:r>
          </a:p>
          <a:p>
            <a:pPr marL="457200" marR="386715" lvl="1" indent="0" eaLnBrk="0" hangingPunct="0">
              <a:lnSpc>
                <a:spcPct val="103000"/>
              </a:lnSpc>
              <a:spcBef>
                <a:spcPts val="335"/>
              </a:spcBef>
              <a:spcAft>
                <a:spcPts val="0"/>
              </a:spcAft>
              <a:buSzPts val="1100"/>
              <a:buNone/>
              <a:tabLst>
                <a:tab pos="223520" algn="l"/>
              </a:tabLst>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The Respondent must not damage, attempt to damage or threaten to damage any property (including any contents within any property) owned by or in possession or control of the Applicant;</a:t>
            </a:r>
          </a:p>
          <a:p>
            <a:pPr marL="457200" marR="386715" lvl="1" indent="0" eaLnBrk="0" hangingPunct="0">
              <a:lnSpc>
                <a:spcPct val="103000"/>
              </a:lnSpc>
              <a:spcBef>
                <a:spcPts val="335"/>
              </a:spcBef>
              <a:spcAft>
                <a:spcPts val="0"/>
              </a:spcAft>
              <a:buSzPts val="1100"/>
              <a:buNone/>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The respondent is also forbidden to instruct, encourage or in any way suggest that any other person to do anything which he </a:t>
            </a:r>
            <a:r>
              <a:rPr lang="en-GB" sz="1800" spc="-45" dirty="0">
                <a:effectLst/>
                <a:latin typeface="Arial" panose="020B0604020202020204" pitchFamily="34" charset="0"/>
                <a:ea typeface="Times New Roman" panose="02020603050405020304" pitchFamily="18" charset="0"/>
                <a:cs typeface="Arial" panose="020B0604020202020204" pitchFamily="34" charset="0"/>
              </a:rPr>
              <a:t>is </a:t>
            </a:r>
            <a:r>
              <a:rPr lang="en-GB" sz="1800" dirty="0">
                <a:effectLst/>
                <a:latin typeface="Arial" panose="020B0604020202020204" pitchFamily="34" charset="0"/>
                <a:ea typeface="Times New Roman" panose="02020603050405020304" pitchFamily="18" charset="0"/>
                <a:cs typeface="Arial" panose="020B0604020202020204" pitchFamily="34" charset="0"/>
              </a:rPr>
              <a:t>forbidden to do by the terms of this Order.</a:t>
            </a:r>
          </a:p>
          <a:p>
            <a:pPr marL="457200" marR="386715" lvl="1" indent="0" eaLnBrk="0" hangingPunct="0">
              <a:lnSpc>
                <a:spcPct val="103000"/>
              </a:lnSpc>
              <a:spcBef>
                <a:spcPts val="335"/>
              </a:spcBef>
              <a:spcAft>
                <a:spcPts val="0"/>
              </a:spcAft>
              <a:buSzPts val="1100"/>
              <a:buNone/>
              <a:tabLst>
                <a:tab pos="223520" algn="l"/>
              </a:tabLst>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R="386715" lvl="1" eaLnBrk="0" hangingPunct="0">
              <a:lnSpc>
                <a:spcPct val="103000"/>
              </a:lnSpc>
              <a:spcBef>
                <a:spcPts val="335"/>
              </a:spcBef>
              <a:spcAft>
                <a:spcPts val="0"/>
              </a:spcAft>
              <a:buSzPts val="1100"/>
              <a:buFont typeface="Wingdings" panose="05000000000000000000" pitchFamily="2" charset="2"/>
              <a:buChar char="Ø"/>
              <a:tabLst>
                <a:tab pos="223520" algn="l"/>
              </a:tabLst>
            </a:pPr>
            <a:r>
              <a:rPr lang="en-GB" sz="1800" spc="-15" dirty="0">
                <a:effectLst/>
                <a:latin typeface="Arial" panose="020B0604020202020204" pitchFamily="34" charset="0"/>
                <a:ea typeface="Times New Roman" panose="02020603050405020304" pitchFamily="18" charset="0"/>
                <a:cs typeface="Arial" panose="020B0604020202020204" pitchFamily="34" charset="0"/>
              </a:rPr>
              <a:t>This order shall remain in force until 4:00pm on the </a:t>
            </a:r>
            <a:r>
              <a:rPr lang="en-GB" sz="1800" u="sng" spc="-15" dirty="0">
                <a:effectLst/>
                <a:latin typeface="Arial" panose="020B0604020202020204" pitchFamily="34" charset="0"/>
                <a:ea typeface="Times New Roman" panose="02020603050405020304" pitchFamily="18" charset="0"/>
                <a:cs typeface="Arial" panose="020B0604020202020204" pitchFamily="34" charset="0"/>
              </a:rPr>
              <a:t>            </a:t>
            </a:r>
            <a:r>
              <a:rPr lang="en-GB" sz="1800" spc="-15" dirty="0">
                <a:effectLst/>
                <a:latin typeface="Arial" panose="020B0604020202020204" pitchFamily="34" charset="0"/>
                <a:ea typeface="Times New Roman" panose="02020603050405020304" pitchFamily="18" charset="0"/>
                <a:cs typeface="Arial" panose="020B0604020202020204" pitchFamily="34" charset="0"/>
              </a:rPr>
              <a:t>unless before then it is varied </a:t>
            </a:r>
            <a:r>
              <a:rPr lang="en-GB" sz="1800" spc="-45" dirty="0">
                <a:effectLst/>
                <a:latin typeface="Arial" panose="020B0604020202020204" pitchFamily="34" charset="0"/>
                <a:ea typeface="Times New Roman" panose="02020603050405020304" pitchFamily="18" charset="0"/>
                <a:cs typeface="Arial" panose="020B0604020202020204" pitchFamily="34" charset="0"/>
              </a:rPr>
              <a:t>or </a:t>
            </a:r>
            <a:r>
              <a:rPr lang="en-GB" sz="1800" spc="-15" dirty="0">
                <a:effectLst/>
                <a:latin typeface="Arial" panose="020B0604020202020204" pitchFamily="34" charset="0"/>
                <a:ea typeface="Times New Roman" panose="02020603050405020304" pitchFamily="18" charset="0"/>
                <a:cs typeface="Arial" panose="020B0604020202020204" pitchFamily="34" charset="0"/>
              </a:rPr>
              <a:t>discharged by an order of the court.</a:t>
            </a:r>
          </a:p>
          <a:p>
            <a:pPr algn="l" fontAlgn="base">
              <a:buFont typeface="Wingdings" panose="05000000000000000000" pitchFamily="2" charset="2"/>
              <a:buChar char="Ø"/>
            </a:pPr>
            <a:endParaRPr lang="en-GB" sz="1600" b="0" dirty="0">
              <a:solidFill>
                <a:srgbClr val="000000"/>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endParaRPr lang="en-GB" sz="1600" b="1" dirty="0">
              <a:solidFill>
                <a:srgbClr val="000000"/>
              </a:solidFill>
              <a:effectLst/>
              <a:latin typeface="Times New Roman" panose="02020603050405020304" pitchFamily="18" charset="0"/>
              <a:cs typeface="Times New Roman" panose="02020603050405020304" pitchFamily="18" charset="0"/>
            </a:endParaRPr>
          </a:p>
          <a:p>
            <a:pPr marL="0" indent="0" algn="just">
              <a:buNone/>
            </a:pPr>
            <a:endParaRPr lang="en-GB" dirty="0"/>
          </a:p>
        </p:txBody>
      </p:sp>
    </p:spTree>
    <p:extLst>
      <p:ext uri="{BB962C8B-B14F-4D97-AF65-F5344CB8AC3E}">
        <p14:creationId xmlns:p14="http://schemas.microsoft.com/office/powerpoint/2010/main" val="32793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7274-3A77-4B94-BA71-3462A44CC434}"/>
              </a:ext>
            </a:extLst>
          </p:cNvPr>
          <p:cNvSpPr>
            <a:spLocks noGrp="1"/>
          </p:cNvSpPr>
          <p:nvPr>
            <p:ph type="title"/>
          </p:nvPr>
        </p:nvSpPr>
        <p:spPr>
          <a:xfrm>
            <a:off x="1583646" y="68510"/>
            <a:ext cx="9390139" cy="1482572"/>
          </a:xfrm>
        </p:spPr>
        <p:txBody>
          <a:bodyPr>
            <a:noAutofit/>
          </a:bodyPr>
          <a:lstStyle/>
          <a:p>
            <a:pPr algn="l"/>
            <a:r>
              <a:rPr lang="en-GB" sz="3600" b="1" dirty="0">
                <a:latin typeface="Times New Roman" pitchFamily="18"/>
                <a:cs typeface="Times New Roman" pitchFamily="18"/>
              </a:rPr>
              <a:t>The terms of a Non-Molestation Order (2)</a:t>
            </a:r>
            <a:br>
              <a:rPr lang="en-GB" sz="3200" u="sng" dirty="0">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0AAD8C41-5B9D-43F7-9998-D447C6B2ED6C}"/>
              </a:ext>
            </a:extLst>
          </p:cNvPr>
          <p:cNvSpPr>
            <a:spLocks noGrp="1"/>
          </p:cNvSpPr>
          <p:nvPr>
            <p:ph idx="1"/>
          </p:nvPr>
        </p:nvSpPr>
        <p:spPr>
          <a:xfrm>
            <a:off x="1642369" y="989901"/>
            <a:ext cx="9860654" cy="5156405"/>
          </a:xfrm>
        </p:spPr>
        <p:txBody>
          <a:bodyPr>
            <a:normAutofit/>
          </a:bodyPr>
          <a:lstStyle/>
          <a:p>
            <a:pPr marL="0" indent="0" algn="l" fontAlgn="base">
              <a:buNone/>
            </a:pPr>
            <a:r>
              <a:rPr lang="en-GB" sz="1600" b="1" dirty="0">
                <a:solidFill>
                  <a:srgbClr val="000000"/>
                </a:solidFill>
                <a:effectLst/>
                <a:latin typeface="Times New Roman" panose="02020603050405020304" pitchFamily="18" charset="0"/>
                <a:cs typeface="Times New Roman" panose="02020603050405020304" pitchFamily="18" charset="0"/>
              </a:rPr>
              <a:t>Exclusion zones</a:t>
            </a:r>
          </a:p>
          <a:p>
            <a:pPr algn="l" fontAlgn="base">
              <a:buFont typeface="Wingdings" panose="05000000000000000000" pitchFamily="2" charset="2"/>
              <a:buChar char="Ø"/>
            </a:pPr>
            <a:r>
              <a:rPr lang="en-GB" sz="1600" b="0" dirty="0">
                <a:solidFill>
                  <a:srgbClr val="000000"/>
                </a:solidFill>
                <a:effectLst/>
                <a:latin typeface="Times New Roman" panose="02020603050405020304" pitchFamily="18" charset="0"/>
                <a:cs typeface="Times New Roman" panose="02020603050405020304" pitchFamily="18" charset="0"/>
              </a:rPr>
              <a:t>When making a non-molestation order the court can include a ‘stay away’ clause providing for an exclusion zone. The order may provide </a:t>
            </a:r>
            <a:r>
              <a:rPr lang="en-GB" sz="1600" b="0" dirty="0" err="1">
                <a:solidFill>
                  <a:srgbClr val="000000"/>
                </a:solidFill>
                <a:effectLst/>
                <a:latin typeface="Times New Roman" panose="02020603050405020304" pitchFamily="18" charset="0"/>
                <a:cs typeface="Times New Roman" panose="02020603050405020304" pitchFamily="18" charset="0"/>
              </a:rPr>
              <a:t>eg</a:t>
            </a:r>
            <a:r>
              <a:rPr lang="en-GB" sz="1600" b="0" dirty="0">
                <a:solidFill>
                  <a:srgbClr val="000000"/>
                </a:solidFill>
                <a:effectLst/>
                <a:latin typeface="Times New Roman" panose="02020603050405020304" pitchFamily="18" charset="0"/>
                <a:cs typeface="Times New Roman" panose="02020603050405020304" pitchFamily="18" charset="0"/>
              </a:rPr>
              <a:t> that one part must not go within 100 meters of where the party lives. Such a provision in a non-molestation order must be proportionate and necessary and supported by evidence and should not be routinely included in such orders.</a:t>
            </a:r>
          </a:p>
          <a:p>
            <a:pPr fontAlgn="base">
              <a:buFont typeface="Wingdings" panose="05000000000000000000" pitchFamily="2" charset="2"/>
              <a:buChar char="Ø"/>
            </a:pPr>
            <a:r>
              <a:rPr lang="en-GB" sz="1600" b="0" dirty="0">
                <a:solidFill>
                  <a:srgbClr val="000000"/>
                </a:solidFill>
                <a:effectLst/>
                <a:latin typeface="Times New Roman" panose="02020603050405020304" pitchFamily="18" charset="0"/>
                <a:cs typeface="Times New Roman" panose="02020603050405020304" pitchFamily="18" charset="0"/>
              </a:rPr>
              <a:t> In </a:t>
            </a:r>
            <a:r>
              <a:rPr lang="en-GB" sz="1600" b="1" i="1" dirty="0">
                <a:solidFill>
                  <a:srgbClr val="000000"/>
                </a:solidFill>
                <a:effectLst/>
                <a:latin typeface="Times New Roman" panose="02020603050405020304" pitchFamily="18" charset="0"/>
                <a:cs typeface="Times New Roman" panose="02020603050405020304" pitchFamily="18" charset="0"/>
              </a:rPr>
              <a:t>R v R (Family Court: Procedural Fairness</a:t>
            </a:r>
            <a:r>
              <a:rPr lang="en-GB" sz="1600" b="0" i="1" dirty="0">
                <a:solidFill>
                  <a:srgbClr val="000000"/>
                </a:solidFill>
                <a:effectLst/>
                <a:latin typeface="Times New Roman" panose="02020603050405020304" pitchFamily="18" charset="0"/>
                <a:cs typeface="Times New Roman" panose="02020603050405020304" pitchFamily="18" charset="0"/>
              </a:rPr>
              <a:t>)</a:t>
            </a:r>
            <a:r>
              <a:rPr lang="en-GB" sz="1600" dirty="0">
                <a:solidFill>
                  <a:srgbClr val="1A0DAB"/>
                </a:solidFill>
                <a:latin typeface="arial" panose="020B0604020202020204" pitchFamily="34" charset="0"/>
              </a:rPr>
              <a:t>  </a:t>
            </a:r>
            <a:r>
              <a:rPr lang="en-GB" sz="1600" dirty="0">
                <a:latin typeface="Times New Roman" panose="02020603050405020304" pitchFamily="18" charset="0"/>
                <a:cs typeface="Times New Roman" panose="02020603050405020304" pitchFamily="18" charset="0"/>
              </a:rPr>
              <a:t>[2014] EWFC 48 </a:t>
            </a:r>
            <a:r>
              <a:rPr lang="en-GB" sz="1200" dirty="0">
                <a:latin typeface="arial" panose="020B0604020202020204" pitchFamily="34" charset="0"/>
              </a:rPr>
              <a:t>- </a:t>
            </a:r>
            <a:r>
              <a:rPr lang="en-GB" sz="1600" b="0" dirty="0">
                <a:effectLst/>
                <a:latin typeface="Times New Roman" panose="02020603050405020304" pitchFamily="18" charset="0"/>
                <a:cs typeface="Times New Roman" panose="02020603050405020304" pitchFamily="18" charset="0"/>
              </a:rPr>
              <a:t> </a:t>
            </a:r>
            <a:r>
              <a:rPr lang="en-GB" sz="1600" b="0" dirty="0">
                <a:solidFill>
                  <a:srgbClr val="000000"/>
                </a:solidFill>
                <a:effectLst/>
                <a:latin typeface="Times New Roman" panose="02020603050405020304" pitchFamily="18" charset="0"/>
                <a:cs typeface="Times New Roman" panose="02020603050405020304" pitchFamily="18" charset="0"/>
              </a:rPr>
              <a:t>the court held that extra injunctive provisions such as exclusion areas and orders prohibiting any direct communication between parties should not be routinely included in non-molestation orders. They are serious infringements of a person's freedom of action and require specific evidence to justify them.</a:t>
            </a:r>
          </a:p>
          <a:p>
            <a:pPr algn="l" fontAlgn="base">
              <a:buFont typeface="Wingdings" panose="05000000000000000000" pitchFamily="2" charset="2"/>
              <a:buChar char="Ø"/>
            </a:pPr>
            <a:r>
              <a:rPr lang="en-GB" sz="1600" b="0" dirty="0">
                <a:solidFill>
                  <a:srgbClr val="000000"/>
                </a:solidFill>
                <a:effectLst/>
                <a:latin typeface="Times New Roman" panose="02020603050405020304" pitchFamily="18" charset="0"/>
                <a:cs typeface="Times New Roman" panose="02020603050405020304" pitchFamily="18" charset="0"/>
              </a:rPr>
              <a:t>An order that requires a party to leave a property cannot form part of a non-molestation order and can only be made as part of an occupation order. If the court is considering applications for both a non-molestation order and an occupation order and makes both types of order the orders must each be drawn up separately.</a:t>
            </a:r>
          </a:p>
          <a:p>
            <a:pPr marL="0" indent="0" algn="just">
              <a:buNone/>
            </a:pPr>
            <a:endParaRPr lang="en-GB" dirty="0"/>
          </a:p>
        </p:txBody>
      </p:sp>
    </p:spTree>
    <p:extLst>
      <p:ext uri="{BB962C8B-B14F-4D97-AF65-F5344CB8AC3E}">
        <p14:creationId xmlns:p14="http://schemas.microsoft.com/office/powerpoint/2010/main" val="131928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0098-6A6F-4008-A9D2-2EBC98A0F1DB}"/>
              </a:ext>
            </a:extLst>
          </p:cNvPr>
          <p:cNvSpPr>
            <a:spLocks noGrp="1"/>
          </p:cNvSpPr>
          <p:nvPr>
            <p:ph type="title"/>
          </p:nvPr>
        </p:nvSpPr>
        <p:spPr>
          <a:xfrm>
            <a:off x="1484310" y="127233"/>
            <a:ext cx="10018713" cy="1371599"/>
          </a:xfrm>
        </p:spPr>
        <p:txBody>
          <a:bodyPr>
            <a:normAutofit/>
          </a:bodyPr>
          <a:lstStyle/>
          <a:p>
            <a:pPr algn="l"/>
            <a:r>
              <a:rPr lang="en-GB" sz="3600" b="1" dirty="0">
                <a:latin typeface="Times New Roman" pitchFamily="18"/>
                <a:cs typeface="Times New Roman" pitchFamily="18"/>
              </a:rPr>
              <a:t>How does the court decide whether to make a Non-Molestation Order?</a:t>
            </a:r>
            <a:endParaRPr lang="en-GB" sz="3600" b="1" dirty="0"/>
          </a:p>
        </p:txBody>
      </p:sp>
      <p:sp>
        <p:nvSpPr>
          <p:cNvPr id="3" name="Content Placeholder 2">
            <a:extLst>
              <a:ext uri="{FF2B5EF4-FFF2-40B4-BE49-F238E27FC236}">
                <a16:creationId xmlns:a16="http://schemas.microsoft.com/office/drawing/2014/main" id="{209D5080-8257-473E-B905-17814D41874E}"/>
              </a:ext>
            </a:extLst>
          </p:cNvPr>
          <p:cNvSpPr>
            <a:spLocks noGrp="1"/>
          </p:cNvSpPr>
          <p:nvPr>
            <p:ph idx="1"/>
          </p:nvPr>
        </p:nvSpPr>
        <p:spPr>
          <a:xfrm>
            <a:off x="1695635" y="1191237"/>
            <a:ext cx="9807388" cy="5335398"/>
          </a:xfrm>
        </p:spPr>
        <p:txBody>
          <a:bodyPr>
            <a:normAutofit/>
          </a:bodyPr>
          <a:lstStyle/>
          <a:p>
            <a:pPr marL="0" indent="0" algn="l" fontAlgn="base">
              <a:buNone/>
            </a:pPr>
            <a:endParaRPr lang="en-GB" sz="14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dirty="0">
                <a:latin typeface="Times New Roman" panose="02020603050405020304" pitchFamily="18" charset="0"/>
                <a:cs typeface="Times New Roman" panose="02020603050405020304" pitchFamily="18" charset="0"/>
              </a:rPr>
              <a:t>T</a:t>
            </a:r>
            <a:r>
              <a:rPr lang="en-GB" sz="1600" b="0" dirty="0">
                <a:effectLst/>
                <a:latin typeface="Times New Roman" panose="02020603050405020304" pitchFamily="18" charset="0"/>
                <a:cs typeface="Times New Roman" panose="02020603050405020304" pitchFamily="18" charset="0"/>
              </a:rPr>
              <a:t>he court has a wide discretion whether to grant or refuse the relief sought. </a:t>
            </a:r>
          </a:p>
          <a:p>
            <a:pPr fontAlgn="base">
              <a:buFont typeface="Wingdings" panose="05000000000000000000" pitchFamily="2" charset="2"/>
              <a:buChar char="Ø"/>
            </a:pPr>
            <a:r>
              <a:rPr lang="en-GB" sz="1600" b="0" dirty="0">
                <a:effectLst/>
                <a:latin typeface="Times New Roman" panose="02020603050405020304" pitchFamily="18" charset="0"/>
                <a:cs typeface="Times New Roman" panose="02020603050405020304" pitchFamily="18" charset="0"/>
              </a:rPr>
              <a:t>FLA 1996 S42(5) states that i</a:t>
            </a:r>
            <a:r>
              <a:rPr lang="en-GB" sz="1600" dirty="0">
                <a:latin typeface="Times New Roman" panose="02020603050405020304" pitchFamily="18" charset="0"/>
                <a:cs typeface="Times New Roman" panose="02020603050405020304" pitchFamily="18" charset="0"/>
              </a:rPr>
              <a:t>n deciding whether to make an order the court needs to consider ‘all of the circumstances of the case’ including the health, safety and well-being of the applicant and any child or children.</a:t>
            </a:r>
          </a:p>
          <a:p>
            <a:pPr fontAlgn="base">
              <a:buFont typeface="Wingdings" panose="05000000000000000000" pitchFamily="2" charset="2"/>
              <a:buChar char="Ø"/>
            </a:pPr>
            <a:endParaRPr lang="en-GB" sz="1600" b="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b="0" dirty="0">
                <a:effectLst/>
                <a:latin typeface="Times New Roman" panose="02020603050405020304" pitchFamily="18" charset="0"/>
                <a:cs typeface="Times New Roman" panose="02020603050405020304" pitchFamily="18" charset="0"/>
              </a:rPr>
              <a:t>The court in </a:t>
            </a:r>
            <a:r>
              <a:rPr lang="en-GB" sz="1600" b="1" i="1" dirty="0">
                <a:effectLst/>
                <a:latin typeface="Times New Roman" panose="02020603050405020304" pitchFamily="18" charset="0"/>
                <a:cs typeface="Times New Roman" panose="02020603050405020304" pitchFamily="18" charset="0"/>
              </a:rPr>
              <a:t>C v C (Non-Molestation Order: Jurisdiction</a:t>
            </a:r>
            <a:r>
              <a:rPr lang="en-GB" sz="1600" b="1" dirty="0">
                <a:effectLst/>
                <a:latin typeface="Times New Roman" panose="02020603050405020304" pitchFamily="18" charset="0"/>
                <a:cs typeface="Times New Roman" panose="02020603050405020304" pitchFamily="18" charset="0"/>
              </a:rPr>
              <a:t>) </a:t>
            </a:r>
            <a:r>
              <a:rPr lang="en-GB" sz="1600" b="0" dirty="0">
                <a:effectLst/>
                <a:latin typeface="Times New Roman" panose="02020603050405020304" pitchFamily="18" charset="0"/>
                <a:cs typeface="Times New Roman" panose="02020603050405020304" pitchFamily="18" charset="0"/>
              </a:rPr>
              <a:t>established three principles that should be considered by the court when considering whether to grant the order:</a:t>
            </a:r>
          </a:p>
          <a:p>
            <a:pPr lvl="1" fontAlgn="base">
              <a:buFont typeface="Wingdings" panose="05000000000000000000" pitchFamily="2" charset="2"/>
              <a:buChar char="Ø"/>
            </a:pPr>
            <a:r>
              <a:rPr lang="en-GB" sz="1600" i="0" dirty="0">
                <a:latin typeface="Times New Roman" panose="02020603050405020304" pitchFamily="18" charset="0"/>
                <a:cs typeface="Times New Roman" panose="02020603050405020304" pitchFamily="18" charset="0"/>
              </a:rPr>
              <a:t>t</a:t>
            </a:r>
            <a:r>
              <a:rPr lang="en-GB" sz="1600" b="0" i="0" dirty="0">
                <a:effectLst/>
                <a:latin typeface="Times New Roman" panose="02020603050405020304" pitchFamily="18" charset="0"/>
                <a:cs typeface="Times New Roman" panose="02020603050405020304" pitchFamily="18" charset="0"/>
              </a:rPr>
              <a:t>here must be evidence of molestation going on</a:t>
            </a:r>
          </a:p>
          <a:p>
            <a:pPr lvl="1" fontAlgn="base">
              <a:buFont typeface="Wingdings" panose="05000000000000000000" pitchFamily="2" charset="2"/>
              <a:buChar char="Ø"/>
            </a:pPr>
            <a:r>
              <a:rPr lang="en-GB" sz="1600" b="0" i="0" dirty="0">
                <a:effectLst/>
                <a:latin typeface="Times New Roman" panose="02020603050405020304" pitchFamily="18" charset="0"/>
                <a:cs typeface="Times New Roman" panose="02020603050405020304" pitchFamily="18" charset="0"/>
              </a:rPr>
              <a:t>the applicant or child must need protection</a:t>
            </a:r>
          </a:p>
          <a:p>
            <a:pPr lvl="1" fontAlgn="base">
              <a:buFont typeface="Wingdings" panose="05000000000000000000" pitchFamily="2" charset="2"/>
              <a:buChar char="Ø"/>
            </a:pPr>
            <a:r>
              <a:rPr lang="en-GB" sz="1600" b="0" i="0" dirty="0">
                <a:effectLst/>
                <a:latin typeface="Times New Roman" panose="02020603050405020304" pitchFamily="18" charset="0"/>
                <a:cs typeface="Times New Roman" panose="02020603050405020304" pitchFamily="18" charset="0"/>
              </a:rPr>
              <a:t>the judge must be satisfied that judicial intervention is required to control the respondent’s behaviour</a:t>
            </a:r>
          </a:p>
          <a:p>
            <a:pPr lvl="1" fontAlgn="base">
              <a:buFont typeface="Wingdings" panose="05000000000000000000" pitchFamily="2" charset="2"/>
              <a:buChar char="Ø"/>
            </a:pPr>
            <a:endParaRPr lang="en-GB" sz="1600" b="0" i="0" dirty="0">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Ø"/>
            </a:pPr>
            <a:r>
              <a:rPr lang="en-GB" sz="1600" b="0" dirty="0">
                <a:effectLst/>
                <a:latin typeface="Times New Roman" panose="02020603050405020304" pitchFamily="18" charset="0"/>
                <a:cs typeface="Times New Roman" panose="02020603050405020304" pitchFamily="18" charset="0"/>
              </a:rPr>
              <a:t>Health includes physical and mental health.</a:t>
            </a:r>
          </a:p>
          <a:p>
            <a:pPr algn="l" fontAlgn="base">
              <a:buFont typeface="Wingdings" panose="05000000000000000000" pitchFamily="2" charset="2"/>
              <a:buChar char="Ø"/>
            </a:pPr>
            <a:r>
              <a:rPr lang="en-GB" sz="1600" b="0" dirty="0">
                <a:effectLst/>
                <a:latin typeface="Times New Roman" panose="02020603050405020304" pitchFamily="18" charset="0"/>
                <a:cs typeface="Times New Roman" panose="02020603050405020304" pitchFamily="18" charset="0"/>
              </a:rPr>
              <a:t>There is no definition regarding safety or well-being.</a:t>
            </a:r>
          </a:p>
          <a:p>
            <a:endParaRPr lang="en-GB" sz="1800" dirty="0"/>
          </a:p>
        </p:txBody>
      </p:sp>
    </p:spTree>
    <p:extLst>
      <p:ext uri="{BB962C8B-B14F-4D97-AF65-F5344CB8AC3E}">
        <p14:creationId xmlns:p14="http://schemas.microsoft.com/office/powerpoint/2010/main" val="3904111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574</TotalTime>
  <Words>5049</Words>
  <Application>Microsoft Office PowerPoint</Application>
  <PresentationFormat>Widescreen</PresentationFormat>
  <Paragraphs>282</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vt:lpstr>
      <vt:lpstr>Calibri</vt:lpstr>
      <vt:lpstr>Corbel</vt:lpstr>
      <vt:lpstr>Lato</vt:lpstr>
      <vt:lpstr>Times New Roman</vt:lpstr>
      <vt:lpstr>Wingdings</vt:lpstr>
      <vt:lpstr>Parallax</vt:lpstr>
      <vt:lpstr>Family Law Training </vt:lpstr>
      <vt:lpstr>This session will cover:</vt:lpstr>
      <vt:lpstr>PowerPoint Presentation</vt:lpstr>
      <vt:lpstr>Non Molestation Order</vt:lpstr>
      <vt:lpstr>When can a non-molestation order be granted?</vt:lpstr>
      <vt:lpstr>Molestation</vt:lpstr>
      <vt:lpstr>The terms of a Non-Molestation Order </vt:lpstr>
      <vt:lpstr>The terms of a Non-Molestation Order (2) </vt:lpstr>
      <vt:lpstr>How does the court decide whether to make a Non-Molestation Order?</vt:lpstr>
      <vt:lpstr>How long do Non-Molestation Orders last? </vt:lpstr>
      <vt:lpstr>What are the consequences of breaching a Non-Molestation Order? </vt:lpstr>
      <vt:lpstr>Application process </vt:lpstr>
      <vt:lpstr>Court Hearings </vt:lpstr>
      <vt:lpstr>Occupation Order</vt:lpstr>
      <vt:lpstr>PowerPoint Presentation</vt:lpstr>
      <vt:lpstr>Categories of application </vt:lpstr>
      <vt:lpstr>Categories of application (2)</vt:lpstr>
      <vt:lpstr>  Applicant who has an estate, interest or home rights in a dwelling-house – Section 33 </vt:lpstr>
      <vt:lpstr>Balance of Harm Test and Discretionary Criteria  </vt:lpstr>
      <vt:lpstr>Orders available under Section 33 FLA 1996 </vt:lpstr>
      <vt:lpstr>Ancillary Orders (Section 40 FLA 1996) </vt:lpstr>
      <vt:lpstr>What are the consequences of breaching an Occupation Order? </vt:lpstr>
      <vt:lpstr>Application process </vt:lpstr>
      <vt:lpstr>PowerPoint Presentation</vt:lpstr>
      <vt:lpstr>PowerPoint Presentation</vt:lpstr>
      <vt:lpstr>Interviewing Domestic Violence victims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training</dc:title>
  <dc:creator>Legal Advice Centre</dc:creator>
  <cp:lastModifiedBy>Legal Advice Centre</cp:lastModifiedBy>
  <cp:revision>7</cp:revision>
  <dcterms:created xsi:type="dcterms:W3CDTF">2021-01-11T13:24:47Z</dcterms:created>
  <dcterms:modified xsi:type="dcterms:W3CDTF">2021-10-21T11:19:06Z</dcterms:modified>
</cp:coreProperties>
</file>