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92" r:id="rId6"/>
    <p:sldId id="262" r:id="rId7"/>
    <p:sldId id="273" r:id="rId8"/>
    <p:sldId id="264" r:id="rId9"/>
    <p:sldId id="266" r:id="rId10"/>
    <p:sldId id="267" r:id="rId11"/>
    <p:sldId id="268" r:id="rId12"/>
    <p:sldId id="269" r:id="rId13"/>
    <p:sldId id="293" r:id="rId14"/>
    <p:sldId id="294" r:id="rId15"/>
    <p:sldId id="270" r:id="rId16"/>
    <p:sldId id="271" r:id="rId17"/>
    <p:sldId id="295" r:id="rId18"/>
    <p:sldId id="272" r:id="rId19"/>
    <p:sldId id="296" r:id="rId20"/>
    <p:sldId id="297" r:id="rId21"/>
    <p:sldId id="298" r:id="rId22"/>
    <p:sldId id="299" r:id="rId23"/>
    <p:sldId id="300" r:id="rId24"/>
    <p:sldId id="301" r:id="rId25"/>
    <p:sldId id="302" r:id="rId26"/>
    <p:sldId id="303" r:id="rId27"/>
    <p:sldId id="305" r:id="rId28"/>
    <p:sldId id="304" r:id="rId29"/>
    <p:sldId id="274" r:id="rId30"/>
    <p:sldId id="275" r:id="rId31"/>
    <p:sldId id="276" r:id="rId32"/>
    <p:sldId id="277" r:id="rId33"/>
    <p:sldId id="278" r:id="rId34"/>
    <p:sldId id="279" r:id="rId35"/>
    <p:sldId id="280" r:id="rId36"/>
    <p:sldId id="281" r:id="rId37"/>
    <p:sldId id="282" r:id="rId38"/>
    <p:sldId id="283" r:id="rId39"/>
    <p:sldId id="284" r:id="rId40"/>
    <p:sldId id="285" r:id="rId41"/>
    <p:sldId id="286" r:id="rId42"/>
    <p:sldId id="287" r:id="rId43"/>
    <p:sldId id="288" r:id="rId44"/>
    <p:sldId id="289" r:id="rId45"/>
    <p:sldId id="290" r:id="rId46"/>
    <p:sldId id="291"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027D6C7-91B0-4A79-86B2-3E2DC90471D1}" v="1" dt="2022-10-19T15:45:34.7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gal Advice Centre" userId="e0f53960-1d72-4eea-a487-c78d6b379190" providerId="ADAL" clId="{C027D6C7-91B0-4A79-86B2-3E2DC90471D1}"/>
    <pc:docChg chg="undo custSel addSld modSld">
      <pc:chgData name="Legal Advice Centre" userId="e0f53960-1d72-4eea-a487-c78d6b379190" providerId="ADAL" clId="{C027D6C7-91B0-4A79-86B2-3E2DC90471D1}" dt="2022-10-24T10:43:40.292" v="961" actId="1076"/>
      <pc:docMkLst>
        <pc:docMk/>
      </pc:docMkLst>
      <pc:sldChg chg="modSp mod">
        <pc:chgData name="Legal Advice Centre" userId="e0f53960-1d72-4eea-a487-c78d6b379190" providerId="ADAL" clId="{C027D6C7-91B0-4A79-86B2-3E2DC90471D1}" dt="2022-10-24T10:42:34.427" v="926" actId="20577"/>
        <pc:sldMkLst>
          <pc:docMk/>
          <pc:sldMk cId="3684048554" sldId="256"/>
        </pc:sldMkLst>
        <pc:spChg chg="mod">
          <ac:chgData name="Legal Advice Centre" userId="e0f53960-1d72-4eea-a487-c78d6b379190" providerId="ADAL" clId="{C027D6C7-91B0-4A79-86B2-3E2DC90471D1}" dt="2022-10-24T10:42:34.427" v="926" actId="20577"/>
          <ac:spMkLst>
            <pc:docMk/>
            <pc:sldMk cId="3684048554" sldId="256"/>
            <ac:spMk id="3" creationId="{1150DADA-1DE9-4AC1-A0E4-DD61DC1F002B}"/>
          </ac:spMkLst>
        </pc:spChg>
      </pc:sldChg>
      <pc:sldChg chg="modSp mod">
        <pc:chgData name="Legal Advice Centre" userId="e0f53960-1d72-4eea-a487-c78d6b379190" providerId="ADAL" clId="{C027D6C7-91B0-4A79-86B2-3E2DC90471D1}" dt="2022-10-24T10:42:56.468" v="958" actId="20577"/>
        <pc:sldMkLst>
          <pc:docMk/>
          <pc:sldMk cId="3431051356" sldId="257"/>
        </pc:sldMkLst>
        <pc:spChg chg="mod">
          <ac:chgData name="Legal Advice Centre" userId="e0f53960-1d72-4eea-a487-c78d6b379190" providerId="ADAL" clId="{C027D6C7-91B0-4A79-86B2-3E2DC90471D1}" dt="2022-10-24T10:42:56.468" v="958" actId="20577"/>
          <ac:spMkLst>
            <pc:docMk/>
            <pc:sldMk cId="3431051356" sldId="257"/>
            <ac:spMk id="3" creationId="{006CABEE-907A-45CD-8B3A-E2F971CFC04F}"/>
          </ac:spMkLst>
        </pc:spChg>
      </pc:sldChg>
      <pc:sldChg chg="modSp mod">
        <pc:chgData name="Legal Advice Centre" userId="e0f53960-1d72-4eea-a487-c78d6b379190" providerId="ADAL" clId="{C027D6C7-91B0-4A79-86B2-3E2DC90471D1}" dt="2022-10-24T10:41:24.990" v="924" actId="20577"/>
        <pc:sldMkLst>
          <pc:docMk/>
          <pc:sldMk cId="789000040" sldId="281"/>
        </pc:sldMkLst>
        <pc:spChg chg="mod">
          <ac:chgData name="Legal Advice Centre" userId="e0f53960-1d72-4eea-a487-c78d6b379190" providerId="ADAL" clId="{C027D6C7-91B0-4A79-86B2-3E2DC90471D1}" dt="2022-10-24T10:41:24.990" v="924" actId="20577"/>
          <ac:spMkLst>
            <pc:docMk/>
            <pc:sldMk cId="789000040" sldId="281"/>
            <ac:spMk id="3" creationId="{AC5A2560-0EA3-480D-B1BB-3BD3C6E8F4E2}"/>
          </ac:spMkLst>
        </pc:spChg>
      </pc:sldChg>
      <pc:sldChg chg="modSp mod">
        <pc:chgData name="Legal Advice Centre" userId="e0f53960-1d72-4eea-a487-c78d6b379190" providerId="ADAL" clId="{C027D6C7-91B0-4A79-86B2-3E2DC90471D1}" dt="2022-10-24T10:39:07.081" v="835" actId="20577"/>
        <pc:sldMkLst>
          <pc:docMk/>
          <pc:sldMk cId="62914728" sldId="289"/>
        </pc:sldMkLst>
        <pc:spChg chg="mod">
          <ac:chgData name="Legal Advice Centre" userId="e0f53960-1d72-4eea-a487-c78d6b379190" providerId="ADAL" clId="{C027D6C7-91B0-4A79-86B2-3E2DC90471D1}" dt="2022-10-24T10:39:07.081" v="835" actId="20577"/>
          <ac:spMkLst>
            <pc:docMk/>
            <pc:sldMk cId="62914728" sldId="289"/>
            <ac:spMk id="3" creationId="{2AF115BE-E4D0-40F9-9F4D-6CAD544A8869}"/>
          </ac:spMkLst>
        </pc:spChg>
      </pc:sldChg>
      <pc:sldChg chg="addSp delSp modSp new mod setBg">
        <pc:chgData name="Legal Advice Centre" userId="e0f53960-1d72-4eea-a487-c78d6b379190" providerId="ADAL" clId="{C027D6C7-91B0-4A79-86B2-3E2DC90471D1}" dt="2022-10-19T16:15:09.968" v="343" actId="1076"/>
        <pc:sldMkLst>
          <pc:docMk/>
          <pc:sldMk cId="3759116041" sldId="296"/>
        </pc:sldMkLst>
        <pc:spChg chg="mod ord">
          <ac:chgData name="Legal Advice Centre" userId="e0f53960-1d72-4eea-a487-c78d6b379190" providerId="ADAL" clId="{C027D6C7-91B0-4A79-86B2-3E2DC90471D1}" dt="2022-10-19T16:15:09.968" v="343" actId="1076"/>
          <ac:spMkLst>
            <pc:docMk/>
            <pc:sldMk cId="3759116041" sldId="296"/>
            <ac:spMk id="2" creationId="{75341BF5-E61D-6D71-A57B-92F3DA68C484}"/>
          </ac:spMkLst>
        </pc:spChg>
        <pc:spChg chg="add del">
          <ac:chgData name="Legal Advice Centre" userId="e0f53960-1d72-4eea-a487-c78d6b379190" providerId="ADAL" clId="{C027D6C7-91B0-4A79-86B2-3E2DC90471D1}" dt="2022-10-19T15:45:53.394" v="86" actId="26606"/>
          <ac:spMkLst>
            <pc:docMk/>
            <pc:sldMk cId="3759116041" sldId="296"/>
            <ac:spMk id="37" creationId="{DE91395A-2D18-4AF6-A0AC-AAA7189FED11}"/>
          </ac:spMkLst>
        </pc:spChg>
        <pc:spChg chg="add del">
          <ac:chgData name="Legal Advice Centre" userId="e0f53960-1d72-4eea-a487-c78d6b379190" providerId="ADAL" clId="{C027D6C7-91B0-4A79-86B2-3E2DC90471D1}" dt="2022-10-19T15:45:53.394" v="86" actId="26606"/>
          <ac:spMkLst>
            <pc:docMk/>
            <pc:sldMk cId="3759116041" sldId="296"/>
            <ac:spMk id="39" creationId="{7BD08880-457D-4C62-A3B5-6A9B0878C7E9}"/>
          </ac:spMkLst>
        </pc:spChg>
        <pc:spChg chg="add del">
          <ac:chgData name="Legal Advice Centre" userId="e0f53960-1d72-4eea-a487-c78d6b379190" providerId="ADAL" clId="{C027D6C7-91B0-4A79-86B2-3E2DC90471D1}" dt="2022-10-19T15:45:53.394" v="86" actId="26606"/>
          <ac:spMkLst>
            <pc:docMk/>
            <pc:sldMk cId="3759116041" sldId="296"/>
            <ac:spMk id="41" creationId="{1FF9CEF5-A50D-4B8B-9852-D76F7037867E}"/>
          </ac:spMkLst>
        </pc:spChg>
        <pc:spChg chg="add">
          <ac:chgData name="Legal Advice Centre" userId="e0f53960-1d72-4eea-a487-c78d6b379190" providerId="ADAL" clId="{C027D6C7-91B0-4A79-86B2-3E2DC90471D1}" dt="2022-10-19T15:45:53.416" v="87" actId="26606"/>
          <ac:spMkLst>
            <pc:docMk/>
            <pc:sldMk cId="3759116041" sldId="296"/>
            <ac:spMk id="45" creationId="{5F1B8348-CD6E-4561-A704-C232D9A2676D}"/>
          </ac:spMkLst>
        </pc:spChg>
        <pc:spChg chg="add del">
          <ac:chgData name="Legal Advice Centre" userId="e0f53960-1d72-4eea-a487-c78d6b379190" providerId="ADAL" clId="{C027D6C7-91B0-4A79-86B2-3E2DC90471D1}" dt="2022-10-19T15:45:53.394" v="86" actId="26606"/>
          <ac:spMkLst>
            <pc:docMk/>
            <pc:sldMk cId="3759116041" sldId="296"/>
            <ac:spMk id="57" creationId="{30684D86-C9D1-40C3-A9B6-EC935C7312E3}"/>
          </ac:spMkLst>
        </pc:spChg>
        <pc:spChg chg="add del">
          <ac:chgData name="Legal Advice Centre" userId="e0f53960-1d72-4eea-a487-c78d6b379190" providerId="ADAL" clId="{C027D6C7-91B0-4A79-86B2-3E2DC90471D1}" dt="2022-10-19T15:45:53.394" v="86" actId="26606"/>
          <ac:spMkLst>
            <pc:docMk/>
            <pc:sldMk cId="3759116041" sldId="296"/>
            <ac:spMk id="59" creationId="{1EDF7896-F56A-49DA-90F3-F5CE8B9833AD}"/>
          </ac:spMkLst>
        </pc:spChg>
        <pc:spChg chg="add">
          <ac:chgData name="Legal Advice Centre" userId="e0f53960-1d72-4eea-a487-c78d6b379190" providerId="ADAL" clId="{C027D6C7-91B0-4A79-86B2-3E2DC90471D1}" dt="2022-10-19T15:45:53.416" v="87" actId="26606"/>
          <ac:spMkLst>
            <pc:docMk/>
            <pc:sldMk cId="3759116041" sldId="296"/>
            <ac:spMk id="63" creationId="{1996130F-9AB5-4DE9-8574-3AF891C5C172}"/>
          </ac:spMkLst>
        </pc:spChg>
        <pc:spChg chg="add">
          <ac:chgData name="Legal Advice Centre" userId="e0f53960-1d72-4eea-a487-c78d6b379190" providerId="ADAL" clId="{C027D6C7-91B0-4A79-86B2-3E2DC90471D1}" dt="2022-10-19T15:45:53.416" v="87" actId="26606"/>
          <ac:spMkLst>
            <pc:docMk/>
            <pc:sldMk cId="3759116041" sldId="296"/>
            <ac:spMk id="64" creationId="{3623DEAC-F39C-45D6-86DC-1033F6429528}"/>
          </ac:spMkLst>
        </pc:spChg>
        <pc:spChg chg="add">
          <ac:chgData name="Legal Advice Centre" userId="e0f53960-1d72-4eea-a487-c78d6b379190" providerId="ADAL" clId="{C027D6C7-91B0-4A79-86B2-3E2DC90471D1}" dt="2022-10-19T15:45:53.416" v="87" actId="26606"/>
          <ac:spMkLst>
            <pc:docMk/>
            <pc:sldMk cId="3759116041" sldId="296"/>
            <ac:spMk id="65" creationId="{A692209D-B607-46C3-8560-07AF72291659}"/>
          </ac:spMkLst>
        </pc:spChg>
        <pc:spChg chg="add">
          <ac:chgData name="Legal Advice Centre" userId="e0f53960-1d72-4eea-a487-c78d6b379190" providerId="ADAL" clId="{C027D6C7-91B0-4A79-86B2-3E2DC90471D1}" dt="2022-10-19T15:45:53.416" v="87" actId="26606"/>
          <ac:spMkLst>
            <pc:docMk/>
            <pc:sldMk cId="3759116041" sldId="296"/>
            <ac:spMk id="66" creationId="{94874638-CF15-4908-BC4B-4908744D0BAF}"/>
          </ac:spMkLst>
        </pc:spChg>
        <pc:grpChg chg="add del">
          <ac:chgData name="Legal Advice Centre" userId="e0f53960-1d72-4eea-a487-c78d6b379190" providerId="ADAL" clId="{C027D6C7-91B0-4A79-86B2-3E2DC90471D1}" dt="2022-10-19T15:45:53.394" v="86" actId="26606"/>
          <ac:grpSpMkLst>
            <pc:docMk/>
            <pc:sldMk cId="3759116041" sldId="296"/>
            <ac:grpSpMk id="9" creationId="{7398C59F-5A18-487B-91D6-B955AACF2E50}"/>
          </ac:grpSpMkLst>
        </pc:grpChg>
        <pc:grpChg chg="add del">
          <ac:chgData name="Legal Advice Centre" userId="e0f53960-1d72-4eea-a487-c78d6b379190" providerId="ADAL" clId="{C027D6C7-91B0-4A79-86B2-3E2DC90471D1}" dt="2022-10-19T15:45:53.394" v="86" actId="26606"/>
          <ac:grpSpMkLst>
            <pc:docMk/>
            <pc:sldMk cId="3759116041" sldId="296"/>
            <ac:grpSpMk id="23" creationId="{520234FB-542E-4550-9C2F-1B56FD41A1CA}"/>
          </ac:grpSpMkLst>
        </pc:grpChg>
        <pc:grpChg chg="add del">
          <ac:chgData name="Legal Advice Centre" userId="e0f53960-1d72-4eea-a487-c78d6b379190" providerId="ADAL" clId="{C027D6C7-91B0-4A79-86B2-3E2DC90471D1}" dt="2022-10-19T15:45:53.394" v="86" actId="26606"/>
          <ac:grpSpMkLst>
            <pc:docMk/>
            <pc:sldMk cId="3759116041" sldId="296"/>
            <ac:grpSpMk id="43" creationId="{065753F1-EEE2-45ED-88A1-ECB4A495D0AD}"/>
          </ac:grpSpMkLst>
        </pc:grpChg>
        <pc:grpChg chg="add">
          <ac:chgData name="Legal Advice Centre" userId="e0f53960-1d72-4eea-a487-c78d6b379190" providerId="ADAL" clId="{C027D6C7-91B0-4A79-86B2-3E2DC90471D1}" dt="2022-10-19T15:45:53.416" v="87" actId="26606"/>
          <ac:grpSpMkLst>
            <pc:docMk/>
            <pc:sldMk cId="3759116041" sldId="296"/>
            <ac:grpSpMk id="61" creationId="{166BF9EE-F7AC-4FA5-AC7E-001B3A642F75}"/>
          </ac:grpSpMkLst>
        </pc:grpChg>
        <pc:grpChg chg="add">
          <ac:chgData name="Legal Advice Centre" userId="e0f53960-1d72-4eea-a487-c78d6b379190" providerId="ADAL" clId="{C027D6C7-91B0-4A79-86B2-3E2DC90471D1}" dt="2022-10-19T15:45:53.416" v="87" actId="26606"/>
          <ac:grpSpMkLst>
            <pc:docMk/>
            <pc:sldMk cId="3759116041" sldId="296"/>
            <ac:grpSpMk id="62" creationId="{E312DBA5-56D8-42B2-BA94-28168C2A6703}"/>
          </ac:grpSpMkLst>
        </pc:grpChg>
        <pc:picChg chg="add mod">
          <ac:chgData name="Legal Advice Centre" userId="e0f53960-1d72-4eea-a487-c78d6b379190" providerId="ADAL" clId="{C027D6C7-91B0-4A79-86B2-3E2DC90471D1}" dt="2022-10-19T15:46:04.487" v="90" actId="1076"/>
          <ac:picMkLst>
            <pc:docMk/>
            <pc:sldMk cId="3759116041" sldId="296"/>
            <ac:picMk id="4" creationId="{DA324A43-9D79-680B-E66B-95A1ACDD5F03}"/>
          </ac:picMkLst>
        </pc:picChg>
      </pc:sldChg>
      <pc:sldChg chg="modSp new mod">
        <pc:chgData name="Legal Advice Centre" userId="e0f53960-1d72-4eea-a487-c78d6b379190" providerId="ADAL" clId="{C027D6C7-91B0-4A79-86B2-3E2DC90471D1}" dt="2022-10-24T10:43:40.292" v="961" actId="1076"/>
        <pc:sldMkLst>
          <pc:docMk/>
          <pc:sldMk cId="3377834840" sldId="297"/>
        </pc:sldMkLst>
        <pc:spChg chg="mod">
          <ac:chgData name="Legal Advice Centre" userId="e0f53960-1d72-4eea-a487-c78d6b379190" providerId="ADAL" clId="{C027D6C7-91B0-4A79-86B2-3E2DC90471D1}" dt="2022-10-24T10:43:40.292" v="961" actId="1076"/>
          <ac:spMkLst>
            <pc:docMk/>
            <pc:sldMk cId="3377834840" sldId="297"/>
            <ac:spMk id="2" creationId="{CD7EC8E7-CD2C-ED52-44F4-ABF0989770F2}"/>
          </ac:spMkLst>
        </pc:spChg>
        <pc:spChg chg="mod">
          <ac:chgData name="Legal Advice Centre" userId="e0f53960-1d72-4eea-a487-c78d6b379190" providerId="ADAL" clId="{C027D6C7-91B0-4A79-86B2-3E2DC90471D1}" dt="2022-10-24T10:43:34.438" v="960" actId="1076"/>
          <ac:spMkLst>
            <pc:docMk/>
            <pc:sldMk cId="3377834840" sldId="297"/>
            <ac:spMk id="3" creationId="{368581FA-60D7-91A2-4603-D657D1DAEBD4}"/>
          </ac:spMkLst>
        </pc:spChg>
      </pc:sldChg>
      <pc:sldChg chg="delSp modSp new mod">
        <pc:chgData name="Legal Advice Centre" userId="e0f53960-1d72-4eea-a487-c78d6b379190" providerId="ADAL" clId="{C027D6C7-91B0-4A79-86B2-3E2DC90471D1}" dt="2022-10-19T16:14:02.143" v="334" actId="113"/>
        <pc:sldMkLst>
          <pc:docMk/>
          <pc:sldMk cId="2950268908" sldId="298"/>
        </pc:sldMkLst>
        <pc:spChg chg="del">
          <ac:chgData name="Legal Advice Centre" userId="e0f53960-1d72-4eea-a487-c78d6b379190" providerId="ADAL" clId="{C027D6C7-91B0-4A79-86B2-3E2DC90471D1}" dt="2022-10-19T15:50:30.208" v="98" actId="478"/>
          <ac:spMkLst>
            <pc:docMk/>
            <pc:sldMk cId="2950268908" sldId="298"/>
            <ac:spMk id="2" creationId="{1685C5EC-C146-E5E6-73DE-8CAE6A3151D9}"/>
          </ac:spMkLst>
        </pc:spChg>
        <pc:spChg chg="mod">
          <ac:chgData name="Legal Advice Centre" userId="e0f53960-1d72-4eea-a487-c78d6b379190" providerId="ADAL" clId="{C027D6C7-91B0-4A79-86B2-3E2DC90471D1}" dt="2022-10-19T16:14:02.143" v="334" actId="113"/>
          <ac:spMkLst>
            <pc:docMk/>
            <pc:sldMk cId="2950268908" sldId="298"/>
            <ac:spMk id="3" creationId="{E84E09E2-EBC0-C415-8362-304B74EECEEC}"/>
          </ac:spMkLst>
        </pc:spChg>
      </pc:sldChg>
      <pc:sldChg chg="delSp modSp new mod">
        <pc:chgData name="Legal Advice Centre" userId="e0f53960-1d72-4eea-a487-c78d6b379190" providerId="ADAL" clId="{C027D6C7-91B0-4A79-86B2-3E2DC90471D1}" dt="2022-10-24T10:09:12.187" v="552" actId="14100"/>
        <pc:sldMkLst>
          <pc:docMk/>
          <pc:sldMk cId="3417367949" sldId="299"/>
        </pc:sldMkLst>
        <pc:spChg chg="del">
          <ac:chgData name="Legal Advice Centre" userId="e0f53960-1d72-4eea-a487-c78d6b379190" providerId="ADAL" clId="{C027D6C7-91B0-4A79-86B2-3E2DC90471D1}" dt="2022-10-19T15:51:16.153" v="105" actId="478"/>
          <ac:spMkLst>
            <pc:docMk/>
            <pc:sldMk cId="3417367949" sldId="299"/>
            <ac:spMk id="2" creationId="{144FD2C1-92CC-3434-3692-B476BF69AC90}"/>
          </ac:spMkLst>
        </pc:spChg>
        <pc:spChg chg="mod">
          <ac:chgData name="Legal Advice Centre" userId="e0f53960-1d72-4eea-a487-c78d6b379190" providerId="ADAL" clId="{C027D6C7-91B0-4A79-86B2-3E2DC90471D1}" dt="2022-10-24T10:09:12.187" v="552" actId="14100"/>
          <ac:spMkLst>
            <pc:docMk/>
            <pc:sldMk cId="3417367949" sldId="299"/>
            <ac:spMk id="3" creationId="{2F904972-9E98-A71C-C787-6B73EBC377B0}"/>
          </ac:spMkLst>
        </pc:spChg>
      </pc:sldChg>
      <pc:sldChg chg="modSp new mod">
        <pc:chgData name="Legal Advice Centre" userId="e0f53960-1d72-4eea-a487-c78d6b379190" providerId="ADAL" clId="{C027D6C7-91B0-4A79-86B2-3E2DC90471D1}" dt="2022-10-24T10:12:13.594" v="742" actId="20577"/>
        <pc:sldMkLst>
          <pc:docMk/>
          <pc:sldMk cId="3667483123" sldId="300"/>
        </pc:sldMkLst>
        <pc:spChg chg="mod">
          <ac:chgData name="Legal Advice Centre" userId="e0f53960-1d72-4eea-a487-c78d6b379190" providerId="ADAL" clId="{C027D6C7-91B0-4A79-86B2-3E2DC90471D1}" dt="2022-10-19T16:12:57.476" v="328" actId="255"/>
          <ac:spMkLst>
            <pc:docMk/>
            <pc:sldMk cId="3667483123" sldId="300"/>
            <ac:spMk id="2" creationId="{CEC65BC5-9B15-7E72-68A4-F3A73D5427FA}"/>
          </ac:spMkLst>
        </pc:spChg>
        <pc:spChg chg="mod">
          <ac:chgData name="Legal Advice Centre" userId="e0f53960-1d72-4eea-a487-c78d6b379190" providerId="ADAL" clId="{C027D6C7-91B0-4A79-86B2-3E2DC90471D1}" dt="2022-10-24T10:12:13.594" v="742" actId="20577"/>
          <ac:spMkLst>
            <pc:docMk/>
            <pc:sldMk cId="3667483123" sldId="300"/>
            <ac:spMk id="3" creationId="{0AF4C7DB-785D-2E01-C7D7-29D0898496DE}"/>
          </ac:spMkLst>
        </pc:spChg>
      </pc:sldChg>
      <pc:sldChg chg="modSp new mod">
        <pc:chgData name="Legal Advice Centre" userId="e0f53960-1d72-4eea-a487-c78d6b379190" providerId="ADAL" clId="{C027D6C7-91B0-4A79-86B2-3E2DC90471D1}" dt="2022-10-24T10:18:14.326" v="829" actId="20577"/>
        <pc:sldMkLst>
          <pc:docMk/>
          <pc:sldMk cId="3002235388" sldId="301"/>
        </pc:sldMkLst>
        <pc:spChg chg="mod">
          <ac:chgData name="Legal Advice Centre" userId="e0f53960-1d72-4eea-a487-c78d6b379190" providerId="ADAL" clId="{C027D6C7-91B0-4A79-86B2-3E2DC90471D1}" dt="2022-10-19T16:12:30.987" v="322" actId="255"/>
          <ac:spMkLst>
            <pc:docMk/>
            <pc:sldMk cId="3002235388" sldId="301"/>
            <ac:spMk id="2" creationId="{DE8E7FE2-448A-7B6F-C136-F4447356573B}"/>
          </ac:spMkLst>
        </pc:spChg>
        <pc:spChg chg="mod">
          <ac:chgData name="Legal Advice Centre" userId="e0f53960-1d72-4eea-a487-c78d6b379190" providerId="ADAL" clId="{C027D6C7-91B0-4A79-86B2-3E2DC90471D1}" dt="2022-10-24T10:18:14.326" v="829" actId="20577"/>
          <ac:spMkLst>
            <pc:docMk/>
            <pc:sldMk cId="3002235388" sldId="301"/>
            <ac:spMk id="3" creationId="{C0FB1A29-70CB-AE6A-1ECF-84AECCB8B907}"/>
          </ac:spMkLst>
        </pc:spChg>
      </pc:sldChg>
      <pc:sldChg chg="delSp modSp new mod">
        <pc:chgData name="Legal Advice Centre" userId="e0f53960-1d72-4eea-a487-c78d6b379190" providerId="ADAL" clId="{C027D6C7-91B0-4A79-86B2-3E2DC90471D1}" dt="2022-10-19T16:13:11.275" v="329" actId="2711"/>
        <pc:sldMkLst>
          <pc:docMk/>
          <pc:sldMk cId="1053108078" sldId="302"/>
        </pc:sldMkLst>
        <pc:spChg chg="del">
          <ac:chgData name="Legal Advice Centre" userId="e0f53960-1d72-4eea-a487-c78d6b379190" providerId="ADAL" clId="{C027D6C7-91B0-4A79-86B2-3E2DC90471D1}" dt="2022-10-19T15:58:56.963" v="147" actId="478"/>
          <ac:spMkLst>
            <pc:docMk/>
            <pc:sldMk cId="1053108078" sldId="302"/>
            <ac:spMk id="2" creationId="{1B67B40B-CECF-7133-67E8-0532B19AB97A}"/>
          </ac:spMkLst>
        </pc:spChg>
        <pc:spChg chg="mod">
          <ac:chgData name="Legal Advice Centre" userId="e0f53960-1d72-4eea-a487-c78d6b379190" providerId="ADAL" clId="{C027D6C7-91B0-4A79-86B2-3E2DC90471D1}" dt="2022-10-19T16:13:11.275" v="329" actId="2711"/>
          <ac:spMkLst>
            <pc:docMk/>
            <pc:sldMk cId="1053108078" sldId="302"/>
            <ac:spMk id="3" creationId="{9303DF98-55C3-775D-F582-F2936554ED8C}"/>
          </ac:spMkLst>
        </pc:spChg>
      </pc:sldChg>
      <pc:sldChg chg="modSp new mod">
        <pc:chgData name="Legal Advice Centre" userId="e0f53960-1d72-4eea-a487-c78d6b379190" providerId="ADAL" clId="{C027D6C7-91B0-4A79-86B2-3E2DC90471D1}" dt="2022-10-24T10:13:51.103" v="763" actId="115"/>
        <pc:sldMkLst>
          <pc:docMk/>
          <pc:sldMk cId="2417209269" sldId="303"/>
        </pc:sldMkLst>
        <pc:spChg chg="mod">
          <ac:chgData name="Legal Advice Centre" userId="e0f53960-1d72-4eea-a487-c78d6b379190" providerId="ADAL" clId="{C027D6C7-91B0-4A79-86B2-3E2DC90471D1}" dt="2022-10-24T10:13:51.103" v="763" actId="115"/>
          <ac:spMkLst>
            <pc:docMk/>
            <pc:sldMk cId="2417209269" sldId="303"/>
            <ac:spMk id="2" creationId="{4DDAD655-001B-477A-D3ED-AA5F005C8809}"/>
          </ac:spMkLst>
        </pc:spChg>
        <pc:spChg chg="mod">
          <ac:chgData name="Legal Advice Centre" userId="e0f53960-1d72-4eea-a487-c78d6b379190" providerId="ADAL" clId="{C027D6C7-91B0-4A79-86B2-3E2DC90471D1}" dt="2022-10-24T09:51:28.494" v="516" actId="20577"/>
          <ac:spMkLst>
            <pc:docMk/>
            <pc:sldMk cId="2417209269" sldId="303"/>
            <ac:spMk id="3" creationId="{E3045940-B462-FF07-4BC4-7CE4AEE13FA0}"/>
          </ac:spMkLst>
        </pc:spChg>
      </pc:sldChg>
      <pc:sldChg chg="delSp modSp new mod">
        <pc:chgData name="Legal Advice Centre" userId="e0f53960-1d72-4eea-a487-c78d6b379190" providerId="ADAL" clId="{C027D6C7-91B0-4A79-86B2-3E2DC90471D1}" dt="2022-10-24T10:07:24.280" v="542" actId="14100"/>
        <pc:sldMkLst>
          <pc:docMk/>
          <pc:sldMk cId="3779071201" sldId="304"/>
        </pc:sldMkLst>
        <pc:spChg chg="del">
          <ac:chgData name="Legal Advice Centre" userId="e0f53960-1d72-4eea-a487-c78d6b379190" providerId="ADAL" clId="{C027D6C7-91B0-4A79-86B2-3E2DC90471D1}" dt="2022-10-19T16:11:08.686" v="307" actId="478"/>
          <ac:spMkLst>
            <pc:docMk/>
            <pc:sldMk cId="3779071201" sldId="304"/>
            <ac:spMk id="2" creationId="{599B4ADE-46AC-412D-AC8E-2F5D916320A6}"/>
          </ac:spMkLst>
        </pc:spChg>
        <pc:spChg chg="mod">
          <ac:chgData name="Legal Advice Centre" userId="e0f53960-1d72-4eea-a487-c78d6b379190" providerId="ADAL" clId="{C027D6C7-91B0-4A79-86B2-3E2DC90471D1}" dt="2022-10-24T10:07:24.280" v="542" actId="14100"/>
          <ac:spMkLst>
            <pc:docMk/>
            <pc:sldMk cId="3779071201" sldId="304"/>
            <ac:spMk id="3" creationId="{500E6B86-A454-AF4F-60A1-28E0F33A68D8}"/>
          </ac:spMkLst>
        </pc:spChg>
      </pc:sldChg>
      <pc:sldChg chg="delSp modSp new mod">
        <pc:chgData name="Legal Advice Centre" userId="e0f53960-1d72-4eea-a487-c78d6b379190" providerId="ADAL" clId="{C027D6C7-91B0-4A79-86B2-3E2DC90471D1}" dt="2022-10-24T10:06:33.028" v="534" actId="113"/>
        <pc:sldMkLst>
          <pc:docMk/>
          <pc:sldMk cId="2995166152" sldId="305"/>
        </pc:sldMkLst>
        <pc:spChg chg="del">
          <ac:chgData name="Legal Advice Centre" userId="e0f53960-1d72-4eea-a487-c78d6b379190" providerId="ADAL" clId="{C027D6C7-91B0-4A79-86B2-3E2DC90471D1}" dt="2022-10-24T09:49:11.055" v="352" actId="478"/>
          <ac:spMkLst>
            <pc:docMk/>
            <pc:sldMk cId="2995166152" sldId="305"/>
            <ac:spMk id="2" creationId="{6AFFBEF0-4C81-157C-F7F5-2E49C995CBE9}"/>
          </ac:spMkLst>
        </pc:spChg>
        <pc:spChg chg="mod">
          <ac:chgData name="Legal Advice Centre" userId="e0f53960-1d72-4eea-a487-c78d6b379190" providerId="ADAL" clId="{C027D6C7-91B0-4A79-86B2-3E2DC90471D1}" dt="2022-10-24T10:06:33.028" v="534" actId="113"/>
          <ac:spMkLst>
            <pc:docMk/>
            <pc:sldMk cId="2995166152" sldId="305"/>
            <ac:spMk id="3" creationId="{336310BB-7606-899E-6843-37FFAE3B8FA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F34D45-2A6C-466B-A769-E3946FED28C6}" type="datetimeFigureOut">
              <a:rPr lang="en-GB" smtClean="0"/>
              <a:t>25/01/2024</a:t>
            </a:fld>
            <a:endParaRPr lang="en-GB"/>
          </a:p>
        </p:txBody>
      </p:sp>
      <p:sp>
        <p:nvSpPr>
          <p:cNvPr id="5" name="Footer Placeholder 4"/>
          <p:cNvSpPr>
            <a:spLocks noGrp="1"/>
          </p:cNvSpPr>
          <p:nvPr>
            <p:ph type="ftr" sz="quarter" idx="11"/>
          </p:nvPr>
        </p:nvSpPr>
        <p:spPr/>
        <p:txBody>
          <a:bodyPr/>
          <a:lstStyle/>
          <a:p>
            <a:endParaRPr lang="en-GB"/>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686530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F34D45-2A6C-466B-A769-E3946FED28C6}" type="datetimeFigureOut">
              <a:rPr lang="en-GB" smtClean="0"/>
              <a:t>25/01/2024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3112040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F34D45-2A6C-466B-A769-E3946FED28C6}" type="datetimeFigureOut">
              <a:rPr lang="en-GB" smtClean="0"/>
              <a:t>25/01/2024</a:t>
            </a:fld>
            <a:endParaRPr lang="en-GB"/>
          </a:p>
        </p:txBody>
      </p:sp>
      <p:sp>
        <p:nvSpPr>
          <p:cNvPr id="5" name="Footer Placeholder 4"/>
          <p:cNvSpPr>
            <a:spLocks noGrp="1"/>
          </p:cNvSpPr>
          <p:nvPr>
            <p:ph type="ftr" sz="quarter" idx="11"/>
          </p:nvPr>
        </p:nvSpPr>
        <p:spPr/>
        <p:txBody>
          <a:bodyPr/>
          <a:lstStyle/>
          <a:p>
            <a:endParaRPr lang="en-GB"/>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CF9ACC-AF6F-4A6B-8D0E-A2C07949149A}" type="slidenum">
              <a:rPr lang="en-GB" smtClean="0"/>
              <a:t>‹#›</a:t>
            </a:fld>
            <a:endParaRPr lang="en-GB"/>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91524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F34D45-2A6C-466B-A769-E3946FED28C6}" type="datetimeFigureOut">
              <a:rPr lang="en-GB" smtClean="0"/>
              <a:t>25/01/2024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12097706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F34D45-2A6C-466B-A769-E3946FED28C6}" type="datetimeFigureOut">
              <a:rPr lang="en-GB" smtClean="0"/>
              <a:t>25/01/2024</a:t>
            </a:fld>
            <a:endParaRPr lang="en-GB"/>
          </a:p>
        </p:txBody>
      </p:sp>
      <p:sp>
        <p:nvSpPr>
          <p:cNvPr id="6" name="Footer Placeholder 5"/>
          <p:cNvSpPr>
            <a:spLocks noGrp="1"/>
          </p:cNvSpPr>
          <p:nvPr>
            <p:ph type="ftr" sz="quarter" idx="11"/>
          </p:nvPr>
        </p:nvSpPr>
        <p:spPr/>
        <p:txBody>
          <a:bodyPr/>
          <a:lstStyle/>
          <a:p>
            <a:endParaRPr lang="en-GB"/>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CF9ACC-AF6F-4A6B-8D0E-A2C07949149A}" type="slidenum">
              <a:rPr lang="en-GB" smtClean="0"/>
              <a:t>‹#›</a:t>
            </a:fld>
            <a:endParaRPr lang="en-GB"/>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81895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CBF34D45-2A6C-466B-A769-E3946FED28C6}" type="datetimeFigureOut">
              <a:rPr lang="en-GB" smtClean="0"/>
              <a:t>25/01/2024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22331032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F34D45-2A6C-466B-A769-E3946FED28C6}" type="datetimeFigureOut">
              <a:rPr lang="en-GB" smtClean="0"/>
              <a:t>25/01/2024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24230708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F34D45-2A6C-466B-A769-E3946FED28C6}" type="datetimeFigureOut">
              <a:rPr lang="en-GB" smtClean="0"/>
              <a:t>25/01/2024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349365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F34D45-2A6C-466B-A769-E3946FED28C6}" type="datetimeFigureOut">
              <a:rPr lang="en-GB" smtClean="0"/>
              <a:t>25/01/2024</a:t>
            </a:fld>
            <a:endParaRPr lang="en-GB"/>
          </a:p>
        </p:txBody>
      </p:sp>
      <p:sp>
        <p:nvSpPr>
          <p:cNvPr id="5" name="Footer Placeholder 4"/>
          <p:cNvSpPr>
            <a:spLocks noGrp="1"/>
          </p:cNvSpPr>
          <p:nvPr>
            <p:ph type="ftr" sz="quarter" idx="11"/>
          </p:nvPr>
        </p:nvSpPr>
        <p:spPr/>
        <p:txBody>
          <a:bodyPr/>
          <a:lstStyle/>
          <a:p>
            <a:endParaRPr lang="en-GB"/>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1904398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F34D45-2A6C-466B-A769-E3946FED28C6}" type="datetimeFigureOut">
              <a:rPr lang="en-GB" smtClean="0"/>
              <a:t>25/01/2024</a:t>
            </a:fld>
            <a:endParaRPr lang="en-GB"/>
          </a:p>
        </p:txBody>
      </p:sp>
      <p:sp>
        <p:nvSpPr>
          <p:cNvPr id="5" name="Footer Placeholder 4"/>
          <p:cNvSpPr>
            <a:spLocks noGrp="1"/>
          </p:cNvSpPr>
          <p:nvPr>
            <p:ph type="ftr" sz="quarter" idx="11"/>
          </p:nvPr>
        </p:nvSpPr>
        <p:spPr/>
        <p:txBody>
          <a:bodyPr/>
          <a:lstStyle/>
          <a:p>
            <a:endParaRPr lang="en-GB"/>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2183279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F34D45-2A6C-466B-A769-E3946FED28C6}" type="datetimeFigureOut">
              <a:rPr lang="en-GB" smtClean="0"/>
              <a:t>25/01/2024</a:t>
            </a:fld>
            <a:endParaRPr lang="en-GB"/>
          </a:p>
        </p:txBody>
      </p:sp>
      <p:sp>
        <p:nvSpPr>
          <p:cNvPr id="6" name="Footer Placeholder 5"/>
          <p:cNvSpPr>
            <a:spLocks noGrp="1"/>
          </p:cNvSpPr>
          <p:nvPr>
            <p:ph type="ftr" sz="quarter" idx="11"/>
          </p:nvPr>
        </p:nvSpPr>
        <p:spPr/>
        <p:txBody>
          <a:bodyPr/>
          <a:lstStyle/>
          <a:p>
            <a:endParaRPr lang="en-GB"/>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63115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F34D45-2A6C-466B-A769-E3946FED28C6}" type="datetimeFigureOut">
              <a:rPr lang="en-GB" smtClean="0"/>
              <a:t>25/01/2024</a:t>
            </a:fld>
            <a:endParaRPr lang="en-GB"/>
          </a:p>
        </p:txBody>
      </p:sp>
      <p:sp>
        <p:nvSpPr>
          <p:cNvPr id="8" name="Footer Placeholder 7"/>
          <p:cNvSpPr>
            <a:spLocks noGrp="1"/>
          </p:cNvSpPr>
          <p:nvPr>
            <p:ph type="ftr" sz="quarter" idx="11"/>
          </p:nvPr>
        </p:nvSpPr>
        <p:spPr/>
        <p:txBody>
          <a:bodyPr/>
          <a:lstStyle/>
          <a:p>
            <a:endParaRPr lang="en-GB"/>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2924935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F34D45-2A6C-466B-A769-E3946FED28C6}" type="datetimeFigureOut">
              <a:rPr lang="en-GB" smtClean="0"/>
              <a:t>25/01/2024</a:t>
            </a:fld>
            <a:endParaRPr lang="en-GB"/>
          </a:p>
        </p:txBody>
      </p:sp>
      <p:sp>
        <p:nvSpPr>
          <p:cNvPr id="4" name="Footer Placeholder 3"/>
          <p:cNvSpPr>
            <a:spLocks noGrp="1"/>
          </p:cNvSpPr>
          <p:nvPr>
            <p:ph type="ftr" sz="quarter" idx="11"/>
          </p:nvPr>
        </p:nvSpPr>
        <p:spPr/>
        <p:txBody>
          <a:bodyPr/>
          <a:lstStyle/>
          <a:p>
            <a:endParaRPr lang="en-GB"/>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847912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34D45-2A6C-466B-A769-E3946FED28C6}" type="datetimeFigureOut">
              <a:rPr lang="en-GB" smtClean="0"/>
              <a:t>25/01/2024</a:t>
            </a:fld>
            <a:endParaRPr lang="en-GB"/>
          </a:p>
        </p:txBody>
      </p:sp>
      <p:sp>
        <p:nvSpPr>
          <p:cNvPr id="3" name="Footer Placeholder 2"/>
          <p:cNvSpPr>
            <a:spLocks noGrp="1"/>
          </p:cNvSpPr>
          <p:nvPr>
            <p:ph type="ftr" sz="quarter" idx="11"/>
          </p:nvPr>
        </p:nvSpPr>
        <p:spPr/>
        <p:txBody>
          <a:bodyPr/>
          <a:lstStyle/>
          <a:p>
            <a:endParaRPr lang="en-GB"/>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3702395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34D45-2A6C-466B-A769-E3946FED28C6}" type="datetimeFigureOut">
              <a:rPr lang="en-GB" smtClean="0"/>
              <a:t>25/01/2024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1578377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F34D45-2A6C-466B-A769-E3946FED28C6}" type="datetimeFigureOut">
              <a:rPr lang="en-GB" smtClean="0"/>
              <a:t>25/01/2024</a:t>
            </a:fld>
            <a:endParaRPr lang="en-GB"/>
          </a:p>
        </p:txBody>
      </p:sp>
      <p:sp>
        <p:nvSpPr>
          <p:cNvPr id="6" name="Footer Placeholder 5"/>
          <p:cNvSpPr>
            <a:spLocks noGrp="1"/>
          </p:cNvSpPr>
          <p:nvPr>
            <p:ph type="ftr" sz="quarter" idx="11"/>
          </p:nvPr>
        </p:nvSpPr>
        <p:spPr/>
        <p:txBody>
          <a:bodyPr/>
          <a:lstStyle/>
          <a:p>
            <a:endParaRPr lang="en-GB"/>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3CF9ACC-AF6F-4A6B-8D0E-A2C07949149A}" type="slidenum">
              <a:rPr lang="en-GB" smtClean="0"/>
              <a:t>‹#›</a:t>
            </a:fld>
            <a:endParaRPr lang="en-GB"/>
          </a:p>
        </p:txBody>
      </p:sp>
    </p:spTree>
    <p:extLst>
      <p:ext uri="{BB962C8B-B14F-4D97-AF65-F5344CB8AC3E}">
        <p14:creationId xmlns:p14="http://schemas.microsoft.com/office/powerpoint/2010/main" val="2879459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BF34D45-2A6C-466B-A769-E3946FED28C6}" type="datetimeFigureOut">
              <a:rPr lang="en-GB" smtClean="0"/>
              <a:t>25/01/2024</a:t>
            </a:fld>
            <a:endParaRPr lang="en-GB"/>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83CF9ACC-AF6F-4A6B-8D0E-A2C07949149A}" type="slidenum">
              <a:rPr lang="en-GB" smtClean="0"/>
              <a:t>‹#›</a:t>
            </a:fld>
            <a:endParaRPr lang="en-GB"/>
          </a:p>
        </p:txBody>
      </p:sp>
    </p:spTree>
    <p:extLst>
      <p:ext uri="{BB962C8B-B14F-4D97-AF65-F5344CB8AC3E}">
        <p14:creationId xmlns:p14="http://schemas.microsoft.com/office/powerpoint/2010/main" val="17892536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ov.uk/divorce/apply-for-conditional-order-decree-nisi"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gov.uk/government/publications/form-d84-application-for-a-decree-nisi-conditional-order-or-judicial-separation-decreeorder" TargetMode="External"/><Relationship Id="rId2" Type="http://schemas.openxmlformats.org/officeDocument/2006/relationships/hyperlink" Target="https://www.decree-nisi.apply-divorce.service.gov.uk/" TargetMode="External"/><Relationship Id="rId1" Type="http://schemas.openxmlformats.org/officeDocument/2006/relationships/slideLayout" Target="../slideLayouts/slideLayout4.xml"/><Relationship Id="rId4" Type="http://schemas.openxmlformats.org/officeDocument/2006/relationships/hyperlink" Target="https://www.gov.uk/government/publications/form-d80-statement-in-support-of-an-application-for-divorce-or-judicial-separation-applications-issued-before-april-2022"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www.gov.uk/government/publications/form-d84-apply-for-a-conditional-order-or-judicial-separation-order"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gov.uk/divorce/finalise-your-divorce" TargetMode="Externa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brabners.com/blogs/pension-sharing-following-divorce-and-impact-mccloud-judgement" TargetMode="External"/><Relationship Id="rId2" Type="http://schemas.openxmlformats.org/officeDocument/2006/relationships/hyperlink" Target="https://www.brabners.com/blogs/what-property-adjustment-order-divorce"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brabners.com/blogs/form-e-and-divorc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lexisnexis.com/uk/lexispsl/family/document/410958/linkHandler.faces?psldocinfo=What_is_the_procedure_for_an_application_under_the_Family_Law_Act_1996_for_a_transfer_of_tenancy_between_a_married_couple_&amp;linkInfo=F%23GB%23UK_LEG%23num%251996_27a_SECT_53%25&amp;A=0.9522761944864928&amp;bct=A&amp;risb=&amp;service=citation&amp;langcountry=GB"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48E39-AF69-4B0B-837C-A44BD45968E7}"/>
              </a:ext>
            </a:extLst>
          </p:cNvPr>
          <p:cNvSpPr>
            <a:spLocks noGrp="1"/>
          </p:cNvSpPr>
          <p:nvPr>
            <p:ph type="ctrTitle"/>
          </p:nvPr>
        </p:nvSpPr>
        <p:spPr>
          <a:xfrm>
            <a:off x="2441358" y="1384917"/>
            <a:ext cx="7927760" cy="1404891"/>
          </a:xfrm>
        </p:spPr>
        <p:txBody>
          <a:bodyPr>
            <a:normAutofit/>
          </a:bodyPr>
          <a:lstStyle/>
          <a:p>
            <a:pPr algn="ctr"/>
            <a:r>
              <a:rPr lang="en-GB" sz="4400" u="sng" dirty="0">
                <a:solidFill>
                  <a:srgbClr val="FF0000"/>
                </a:solidFill>
                <a:latin typeface="Times New Roman" panose="02020603050405020304" pitchFamily="18" charset="0"/>
                <a:cs typeface="Times New Roman" panose="02020603050405020304" pitchFamily="18" charset="0"/>
              </a:rPr>
              <a:t>Family Law refresher training</a:t>
            </a:r>
          </a:p>
        </p:txBody>
      </p:sp>
      <p:sp>
        <p:nvSpPr>
          <p:cNvPr id="3" name="Subtitle 2">
            <a:extLst>
              <a:ext uri="{FF2B5EF4-FFF2-40B4-BE49-F238E27FC236}">
                <a16:creationId xmlns:a16="http://schemas.microsoft.com/office/drawing/2014/main" id="{1150DADA-1DE9-4AC1-A0E4-DD61DC1F002B}"/>
              </a:ext>
            </a:extLst>
          </p:cNvPr>
          <p:cNvSpPr>
            <a:spLocks noGrp="1"/>
          </p:cNvSpPr>
          <p:nvPr>
            <p:ph type="subTitle" idx="1"/>
          </p:nvPr>
        </p:nvSpPr>
        <p:spPr>
          <a:xfrm>
            <a:off x="2831976" y="4592131"/>
            <a:ext cx="7146523" cy="1126283"/>
          </a:xfrm>
        </p:spPr>
        <p:txBody>
          <a:bodyPr>
            <a:normAutofit lnSpcReduction="10000"/>
          </a:bodyPr>
          <a:lstStyle/>
          <a:p>
            <a:pPr algn="r"/>
            <a:r>
              <a:rPr lang="en-GB" dirty="0">
                <a:latin typeface="Times New Roman" panose="02020603050405020304" pitchFamily="18" charset="0"/>
                <a:cs typeface="Times New Roman" panose="02020603050405020304" pitchFamily="18" charset="0"/>
              </a:rPr>
              <a:t>Shah Begum</a:t>
            </a:r>
          </a:p>
          <a:p>
            <a:pPr algn="r"/>
            <a:r>
              <a:rPr lang="en-GB" dirty="0">
                <a:latin typeface="Times New Roman" panose="02020603050405020304" pitchFamily="18" charset="0"/>
                <a:cs typeface="Times New Roman" panose="02020603050405020304" pitchFamily="18" charset="0"/>
              </a:rPr>
              <a:t>Legal Advice Centre (University House)</a:t>
            </a:r>
          </a:p>
          <a:p>
            <a:pPr algn="r"/>
            <a:r>
              <a:rPr lang="en-GB" dirty="0">
                <a:latin typeface="Times New Roman" panose="02020603050405020304" pitchFamily="18" charset="0"/>
                <a:cs typeface="Times New Roman" panose="02020603050405020304" pitchFamily="18" charset="0"/>
              </a:rPr>
              <a:t>25 October 2022</a:t>
            </a:r>
          </a:p>
        </p:txBody>
      </p:sp>
      <p:pic>
        <p:nvPicPr>
          <p:cNvPr id="5" name="Picture 4">
            <a:extLst>
              <a:ext uri="{FF2B5EF4-FFF2-40B4-BE49-F238E27FC236}">
                <a16:creationId xmlns:a16="http://schemas.microsoft.com/office/drawing/2014/main" id="{E89807DE-F253-4615-B952-0921EFD3C2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52959" y="260480"/>
            <a:ext cx="3145463" cy="167478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684048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E80F7-0495-4CCA-AC40-6D29C56BF300}"/>
              </a:ext>
            </a:extLst>
          </p:cNvPr>
          <p:cNvSpPr>
            <a:spLocks noGrp="1"/>
          </p:cNvSpPr>
          <p:nvPr>
            <p:ph type="title"/>
          </p:nvPr>
        </p:nvSpPr>
        <p:spPr>
          <a:xfrm>
            <a:off x="2920753" y="1575047"/>
            <a:ext cx="8780016" cy="1098158"/>
          </a:xfrm>
        </p:spPr>
        <p:txBody>
          <a:bodyPr>
            <a:normAutofit fontScale="90000"/>
          </a:bodyPr>
          <a:lstStyle/>
          <a:p>
            <a:r>
              <a:rPr lang="en-GB" u="sng" dirty="0">
                <a:latin typeface="Times New Roman" pitchFamily="18"/>
                <a:cs typeface="Times New Roman" pitchFamily="18"/>
              </a:rPr>
              <a:t>3. The Court issues the divorce petition</a:t>
            </a:r>
            <a:br>
              <a:rPr lang="en-GB" u="sng" dirty="0">
                <a:latin typeface="Times New Roman" pitchFamily="18"/>
                <a:cs typeface="Times New Roman" pitchFamily="18"/>
              </a:rPr>
            </a:br>
            <a:endParaRPr lang="en-GB" dirty="0"/>
          </a:p>
        </p:txBody>
      </p:sp>
      <p:sp>
        <p:nvSpPr>
          <p:cNvPr id="3" name="Content Placeholder 2">
            <a:extLst>
              <a:ext uri="{FF2B5EF4-FFF2-40B4-BE49-F238E27FC236}">
                <a16:creationId xmlns:a16="http://schemas.microsoft.com/office/drawing/2014/main" id="{63491907-C0B8-48F6-BBF2-FC5D11201C13}"/>
              </a:ext>
            </a:extLst>
          </p:cNvPr>
          <p:cNvSpPr>
            <a:spLocks noGrp="1"/>
          </p:cNvSpPr>
          <p:nvPr>
            <p:ph idx="1"/>
          </p:nvPr>
        </p:nvSpPr>
        <p:spPr>
          <a:xfrm>
            <a:off x="2920753" y="2673205"/>
            <a:ext cx="8583859" cy="2971060"/>
          </a:xfrm>
        </p:spPr>
        <p:txBody>
          <a:bodyPr/>
          <a:lstStyle/>
          <a:p>
            <a:pPr marL="0" indent="0">
              <a:buNone/>
            </a:pPr>
            <a:r>
              <a:rPr lang="en-GB" sz="1800" dirty="0">
                <a:latin typeface="Times New Roman" pitchFamily="18"/>
                <a:cs typeface="Times New Roman" pitchFamily="18"/>
              </a:rPr>
              <a:t>Your application for divorce will be checked and if the information is correct you’ll receive confirmation that is has been “issued” together with a copy of your completed divorce petition.</a:t>
            </a:r>
          </a:p>
          <a:p>
            <a:endParaRPr lang="en-GB" dirty="0"/>
          </a:p>
        </p:txBody>
      </p:sp>
    </p:spTree>
    <p:extLst>
      <p:ext uri="{BB962C8B-B14F-4D97-AF65-F5344CB8AC3E}">
        <p14:creationId xmlns:p14="http://schemas.microsoft.com/office/powerpoint/2010/main" val="399871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F05D5-C0D2-4058-A5A4-F1A9F36E0D77}"/>
              </a:ext>
            </a:extLst>
          </p:cNvPr>
          <p:cNvSpPr>
            <a:spLocks noGrp="1"/>
          </p:cNvSpPr>
          <p:nvPr>
            <p:ph type="title"/>
          </p:nvPr>
        </p:nvSpPr>
        <p:spPr>
          <a:xfrm>
            <a:off x="3036808" y="1504765"/>
            <a:ext cx="8911687" cy="1280890"/>
          </a:xfrm>
        </p:spPr>
        <p:txBody>
          <a:bodyPr/>
          <a:lstStyle/>
          <a:p>
            <a:r>
              <a:rPr lang="en-GB" sz="3200" u="sng" dirty="0">
                <a:latin typeface="Times New Roman" pitchFamily="18"/>
                <a:cs typeface="Times New Roman" pitchFamily="18"/>
              </a:rPr>
              <a:t>4. The “respondent” receives a notification</a:t>
            </a:r>
            <a:br>
              <a:rPr lang="en-GB" sz="3600" u="sng" dirty="0">
                <a:latin typeface="Times New Roman" pitchFamily="18"/>
                <a:cs typeface="Times New Roman" pitchFamily="18"/>
              </a:rPr>
            </a:br>
            <a:endParaRPr lang="en-GB" dirty="0"/>
          </a:p>
        </p:txBody>
      </p:sp>
      <p:sp>
        <p:nvSpPr>
          <p:cNvPr id="3" name="Content Placeholder 2">
            <a:extLst>
              <a:ext uri="{FF2B5EF4-FFF2-40B4-BE49-F238E27FC236}">
                <a16:creationId xmlns:a16="http://schemas.microsoft.com/office/drawing/2014/main" id="{B9589897-54B4-4474-94C1-3A43F9A08318}"/>
              </a:ext>
            </a:extLst>
          </p:cNvPr>
          <p:cNvSpPr>
            <a:spLocks noGrp="1"/>
          </p:cNvSpPr>
          <p:nvPr>
            <p:ph idx="1"/>
          </p:nvPr>
        </p:nvSpPr>
        <p:spPr>
          <a:xfrm>
            <a:off x="3033095" y="2550851"/>
            <a:ext cx="8915400" cy="2802384"/>
          </a:xfrm>
        </p:spPr>
        <p:txBody>
          <a:bodyPr/>
          <a:lstStyle/>
          <a:p>
            <a:pPr marL="0" indent="0">
              <a:buNone/>
            </a:pPr>
            <a:r>
              <a:rPr lang="en-GB" sz="1800" dirty="0">
                <a:latin typeface="Times New Roman" pitchFamily="18"/>
                <a:cs typeface="Times New Roman" pitchFamily="18"/>
              </a:rPr>
              <a:t>Your husband or wife (the “respondent”) will be notified of the divorce petition and will receive an invitation via email or post to complete the response (known as the acknowledgement of service) which they should do within 14 days.</a:t>
            </a:r>
          </a:p>
          <a:p>
            <a:pPr marL="0" indent="0">
              <a:buNone/>
            </a:pPr>
            <a:endParaRPr lang="en-GB" dirty="0"/>
          </a:p>
        </p:txBody>
      </p:sp>
    </p:spTree>
    <p:extLst>
      <p:ext uri="{BB962C8B-B14F-4D97-AF65-F5344CB8AC3E}">
        <p14:creationId xmlns:p14="http://schemas.microsoft.com/office/powerpoint/2010/main" val="3329720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6E2F416B-6426-1262-8511-D8C5C786AF9E}"/>
              </a:ext>
            </a:extLst>
          </p:cNvPr>
          <p:cNvSpPr>
            <a:spLocks noGrp="1"/>
          </p:cNvSpPr>
          <p:nvPr>
            <p:ph sz="half" idx="2"/>
          </p:nvPr>
        </p:nvSpPr>
        <p:spPr>
          <a:xfrm>
            <a:off x="3277912" y="1171575"/>
            <a:ext cx="8521974" cy="4370319"/>
          </a:xfrm>
        </p:spPr>
        <p:txBody>
          <a:bodyPr>
            <a:normAutofit/>
          </a:bodyPr>
          <a:lstStyle/>
          <a:p>
            <a:pPr marL="0" indent="0">
              <a:buNone/>
            </a:pPr>
            <a:r>
              <a:rPr lang="en-GB" b="1" dirty="0">
                <a:latin typeface="Times New Roman" panose="02020603050405020304" pitchFamily="18" charset="0"/>
                <a:cs typeface="Times New Roman" panose="02020603050405020304" pitchFamily="18" charset="0"/>
              </a:rPr>
              <a:t>If the parties applied jointly</a:t>
            </a:r>
          </a:p>
          <a:p>
            <a:pPr marL="0" indent="0">
              <a:buNone/>
            </a:pPr>
            <a:endParaRPr lang="en-GB" b="1"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The application will be checked. If it’s correct, they’ll both be sent:</a:t>
            </a:r>
          </a:p>
          <a:p>
            <a:pPr marL="0" indent="0">
              <a:buNone/>
            </a:pPr>
            <a:endParaRPr lang="en-GB" dirty="0">
              <a:latin typeface="Times New Roman" panose="02020603050405020304" pitchFamily="18" charset="0"/>
              <a:cs typeface="Times New Roman" panose="02020603050405020304" pitchFamily="18" charset="0"/>
            </a:endParaRPr>
          </a:p>
          <a:p>
            <a:r>
              <a:rPr lang="en-GB" dirty="0">
                <a:latin typeface="Times New Roman" panose="02020603050405020304" pitchFamily="18" charset="0"/>
                <a:cs typeface="Times New Roman" panose="02020603050405020304" pitchFamily="18" charset="0"/>
              </a:rPr>
              <a:t>a notice that the application has been issued (sent out)</a:t>
            </a:r>
          </a:p>
          <a:p>
            <a:r>
              <a:rPr lang="en-GB" dirty="0">
                <a:latin typeface="Times New Roman" panose="02020603050405020304" pitchFamily="18" charset="0"/>
                <a:cs typeface="Times New Roman" panose="02020603050405020304" pitchFamily="18" charset="0"/>
              </a:rPr>
              <a:t>a copy of your application stamped by HM Courts and Tribunals Service (HMCTS)</a:t>
            </a:r>
          </a:p>
          <a:p>
            <a:r>
              <a:rPr lang="en-GB" dirty="0">
                <a:latin typeface="Times New Roman" panose="02020603050405020304" pitchFamily="18" charset="0"/>
                <a:cs typeface="Times New Roman" panose="02020603050405020304" pitchFamily="18" charset="0"/>
              </a:rPr>
              <a:t>an ‘acknowledge receipt’</a:t>
            </a:r>
          </a:p>
          <a:p>
            <a:r>
              <a:rPr lang="en-GB" dirty="0">
                <a:latin typeface="Times New Roman" panose="02020603050405020304" pitchFamily="18" charset="0"/>
                <a:cs typeface="Times New Roman" panose="02020603050405020304" pitchFamily="18" charset="0"/>
              </a:rPr>
              <a:t>a case number</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They need to wait 20 weeks. After this time the Applicant or both parties can continue with the divorce by applying for a conditional order.</a:t>
            </a:r>
          </a:p>
        </p:txBody>
      </p:sp>
    </p:spTree>
    <p:extLst>
      <p:ext uri="{BB962C8B-B14F-4D97-AF65-F5344CB8AC3E}">
        <p14:creationId xmlns:p14="http://schemas.microsoft.com/office/powerpoint/2010/main" val="3883734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2C1B8-229E-4FFD-F51D-0F43FA7D4D42}"/>
              </a:ext>
            </a:extLst>
          </p:cNvPr>
          <p:cNvSpPr>
            <a:spLocks noGrp="1"/>
          </p:cNvSpPr>
          <p:nvPr>
            <p:ph idx="1"/>
          </p:nvPr>
        </p:nvSpPr>
        <p:spPr>
          <a:xfrm>
            <a:off x="2808287" y="857251"/>
            <a:ext cx="8915400" cy="4867274"/>
          </a:xfrm>
        </p:spPr>
        <p:txBody>
          <a:bodyPr>
            <a:normAutofit lnSpcReduction="10000"/>
          </a:bodyPr>
          <a:lstStyle/>
          <a:p>
            <a:pPr marL="0" indent="0">
              <a:buNone/>
            </a:pPr>
            <a:r>
              <a:rPr lang="en-GB" b="1" dirty="0">
                <a:latin typeface="Times New Roman" panose="02020603050405020304" pitchFamily="18" charset="0"/>
                <a:cs typeface="Times New Roman" panose="02020603050405020304" pitchFamily="18" charset="0"/>
              </a:rPr>
              <a:t>If the client applied as a sole applicant</a:t>
            </a:r>
          </a:p>
          <a:p>
            <a:pPr marL="0" indent="0">
              <a:buNone/>
            </a:pP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Their application will be checked. If it’s correct, they’ll be sent:</a:t>
            </a:r>
          </a:p>
          <a:p>
            <a:r>
              <a:rPr lang="en-GB" dirty="0">
                <a:latin typeface="Times New Roman" panose="02020603050405020304" pitchFamily="18" charset="0"/>
                <a:cs typeface="Times New Roman" panose="02020603050405020304" pitchFamily="18" charset="0"/>
              </a:rPr>
              <a:t>a notice that the application has been issued (sent out)</a:t>
            </a:r>
          </a:p>
          <a:p>
            <a:r>
              <a:rPr lang="en-GB" dirty="0">
                <a:latin typeface="Times New Roman" panose="02020603050405020304" pitchFamily="18" charset="0"/>
                <a:cs typeface="Times New Roman" panose="02020603050405020304" pitchFamily="18" charset="0"/>
              </a:rPr>
              <a:t>a copy of your application stamped by HMCTS</a:t>
            </a:r>
          </a:p>
          <a:p>
            <a:r>
              <a:rPr lang="en-GB" dirty="0">
                <a:latin typeface="Times New Roman" panose="02020603050405020304" pitchFamily="18" charset="0"/>
                <a:cs typeface="Times New Roman" panose="02020603050405020304" pitchFamily="18" charset="0"/>
              </a:rPr>
              <a:t>a case number</a:t>
            </a:r>
          </a:p>
          <a:p>
            <a:pPr marL="0" indent="0">
              <a:buNone/>
            </a:pPr>
            <a:r>
              <a:rPr lang="en-GB" dirty="0">
                <a:latin typeface="Times New Roman" panose="02020603050405020304" pitchFamily="18" charset="0"/>
                <a:cs typeface="Times New Roman" panose="02020603050405020304" pitchFamily="18" charset="0"/>
              </a:rPr>
              <a:t>The court will send the Respondent the divorce application and an ‘acknowledgement of service’ notification.</a:t>
            </a:r>
          </a:p>
          <a:p>
            <a:pPr marL="0" indent="0">
              <a:buNone/>
            </a:pPr>
            <a:r>
              <a:rPr lang="en-GB" dirty="0">
                <a:latin typeface="Times New Roman" panose="02020603050405020304" pitchFamily="18" charset="0"/>
                <a:cs typeface="Times New Roman" panose="02020603050405020304" pitchFamily="18" charset="0"/>
              </a:rPr>
              <a:t>The Respondent must respond to the acknowledgement of service notification within 14 days saying whether they:</a:t>
            </a:r>
          </a:p>
          <a:p>
            <a:r>
              <a:rPr lang="en-GB" dirty="0">
                <a:latin typeface="Times New Roman" panose="02020603050405020304" pitchFamily="18" charset="0"/>
                <a:cs typeface="Times New Roman" panose="02020603050405020304" pitchFamily="18" charset="0"/>
              </a:rPr>
              <a:t>agree with the divorce</a:t>
            </a:r>
          </a:p>
          <a:p>
            <a:r>
              <a:rPr lang="en-GB" dirty="0">
                <a:latin typeface="Times New Roman" panose="02020603050405020304" pitchFamily="18" charset="0"/>
                <a:cs typeface="Times New Roman" panose="02020603050405020304" pitchFamily="18" charset="0"/>
              </a:rPr>
              <a:t>intend to dispute the divorce</a:t>
            </a:r>
          </a:p>
          <a:p>
            <a:pPr marL="0" indent="0">
              <a:buNone/>
            </a:pPr>
            <a:r>
              <a:rPr lang="en-GB" dirty="0">
                <a:latin typeface="Times New Roman" panose="02020603050405020304" pitchFamily="18" charset="0"/>
                <a:cs typeface="Times New Roman" panose="02020603050405020304" pitchFamily="18" charset="0"/>
              </a:rPr>
              <a:t>If the Respondent does not respond the court will tell the Applicant what they need to do. They will not need to go to court.</a:t>
            </a:r>
          </a:p>
        </p:txBody>
      </p:sp>
    </p:spTree>
    <p:extLst>
      <p:ext uri="{BB962C8B-B14F-4D97-AF65-F5344CB8AC3E}">
        <p14:creationId xmlns:p14="http://schemas.microsoft.com/office/powerpoint/2010/main" val="4155483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9D8792-7923-E8E2-D140-6FB503575E37}"/>
              </a:ext>
            </a:extLst>
          </p:cNvPr>
          <p:cNvSpPr>
            <a:spLocks noGrp="1"/>
          </p:cNvSpPr>
          <p:nvPr>
            <p:ph sz="half" idx="1"/>
          </p:nvPr>
        </p:nvSpPr>
        <p:spPr>
          <a:xfrm>
            <a:off x="2876883" y="1297546"/>
            <a:ext cx="4313864" cy="4606297"/>
          </a:xfrm>
        </p:spPr>
        <p:txBody>
          <a:bodyPr>
            <a:normAutofit/>
          </a:bodyPr>
          <a:lstStyle/>
          <a:p>
            <a:pPr marL="0" indent="0" algn="l">
              <a:buNone/>
            </a:pPr>
            <a:r>
              <a:rPr lang="en-GB" b="1" i="0" dirty="0">
                <a:solidFill>
                  <a:srgbClr val="0B0C0C"/>
                </a:solidFill>
                <a:effectLst/>
                <a:latin typeface="Times New Roman" panose="02020603050405020304" pitchFamily="18" charset="0"/>
                <a:cs typeface="Times New Roman" panose="02020603050405020304" pitchFamily="18" charset="0"/>
              </a:rPr>
              <a:t>If they agree with the divorce</a:t>
            </a:r>
          </a:p>
          <a:p>
            <a:pPr algn="l"/>
            <a:r>
              <a:rPr lang="en-GB" b="0" i="0" dirty="0">
                <a:solidFill>
                  <a:srgbClr val="0B0C0C"/>
                </a:solidFill>
                <a:effectLst/>
                <a:latin typeface="Times New Roman" panose="02020603050405020304" pitchFamily="18" charset="0"/>
                <a:cs typeface="Times New Roman" panose="02020603050405020304" pitchFamily="18" charset="0"/>
              </a:rPr>
              <a:t>You can continue with the divorce by </a:t>
            </a:r>
            <a:r>
              <a:rPr lang="en-GB" b="0" i="0" dirty="0">
                <a:solidFill>
                  <a:srgbClr val="1D70B8"/>
                </a:solidFill>
                <a:effectLst/>
                <a:latin typeface="Times New Roman" panose="02020603050405020304" pitchFamily="18" charset="0"/>
                <a:cs typeface="Times New Roman" panose="02020603050405020304" pitchFamily="18" charset="0"/>
                <a:hlinkClick r:id="rId2"/>
              </a:rPr>
              <a:t>applying for a conditional order</a:t>
            </a:r>
            <a:r>
              <a:rPr lang="en-GB" b="0" i="0" dirty="0">
                <a:solidFill>
                  <a:srgbClr val="0B0C0C"/>
                </a:solidFill>
                <a:effectLst/>
                <a:latin typeface="Times New Roman" panose="02020603050405020304" pitchFamily="18" charset="0"/>
                <a:cs typeface="Times New Roman" panose="02020603050405020304" pitchFamily="18" charset="0"/>
              </a:rPr>
              <a:t> (or a decree nisi if the court issued your divorce application before 6 April 2022).</a:t>
            </a:r>
          </a:p>
          <a:p>
            <a:pPr algn="l"/>
            <a:r>
              <a:rPr lang="en-GB" b="0" i="0" dirty="0">
                <a:solidFill>
                  <a:srgbClr val="0B0C0C"/>
                </a:solidFill>
                <a:effectLst/>
                <a:latin typeface="Times New Roman" panose="02020603050405020304" pitchFamily="18" charset="0"/>
                <a:cs typeface="Times New Roman" panose="02020603050405020304" pitchFamily="18" charset="0"/>
              </a:rPr>
              <a:t>You will need to wait 20 weeks before you can apply for a conditional order or decree nisi.</a:t>
            </a:r>
          </a:p>
          <a:p>
            <a:endParaRPr lang="en-GB" dirty="0"/>
          </a:p>
        </p:txBody>
      </p:sp>
      <p:sp>
        <p:nvSpPr>
          <p:cNvPr id="4" name="Content Placeholder 3">
            <a:extLst>
              <a:ext uri="{FF2B5EF4-FFF2-40B4-BE49-F238E27FC236}">
                <a16:creationId xmlns:a16="http://schemas.microsoft.com/office/drawing/2014/main" id="{16B9E800-D05C-8F1F-C113-50488F2AF2B7}"/>
              </a:ext>
            </a:extLst>
          </p:cNvPr>
          <p:cNvSpPr>
            <a:spLocks noGrp="1"/>
          </p:cNvSpPr>
          <p:nvPr>
            <p:ph sz="half" idx="2"/>
          </p:nvPr>
        </p:nvSpPr>
        <p:spPr>
          <a:xfrm>
            <a:off x="7190747" y="1297547"/>
            <a:ext cx="4313864" cy="4606297"/>
          </a:xfrm>
        </p:spPr>
        <p:txBody>
          <a:bodyPr>
            <a:normAutofit/>
          </a:bodyPr>
          <a:lstStyle/>
          <a:p>
            <a:pPr marL="0" indent="0" algn="l">
              <a:buNone/>
            </a:pPr>
            <a:r>
              <a:rPr lang="en-GB" b="1" i="0" dirty="0">
                <a:solidFill>
                  <a:srgbClr val="0B0C0C"/>
                </a:solidFill>
                <a:effectLst/>
                <a:latin typeface="Times New Roman" panose="02020603050405020304" pitchFamily="18" charset="0"/>
                <a:cs typeface="Times New Roman" panose="02020603050405020304" pitchFamily="18" charset="0"/>
              </a:rPr>
              <a:t>If they dispute the divorce</a:t>
            </a:r>
          </a:p>
          <a:p>
            <a:pPr algn="l"/>
            <a:r>
              <a:rPr lang="en-GB" b="0" i="0" dirty="0">
                <a:solidFill>
                  <a:srgbClr val="0B0C0C"/>
                </a:solidFill>
                <a:effectLst/>
                <a:latin typeface="Times New Roman" panose="02020603050405020304" pitchFamily="18" charset="0"/>
                <a:cs typeface="Times New Roman" panose="02020603050405020304" pitchFamily="18" charset="0"/>
              </a:rPr>
              <a:t>Your husband or wife will have to complete an ‘answer form’ to say why they disagree with the divorce.</a:t>
            </a:r>
          </a:p>
          <a:p>
            <a:pPr algn="l"/>
            <a:r>
              <a:rPr lang="en-GB" b="0" i="0" dirty="0">
                <a:solidFill>
                  <a:srgbClr val="0B0C0C"/>
                </a:solidFill>
                <a:effectLst/>
                <a:latin typeface="Times New Roman" panose="02020603050405020304" pitchFamily="18" charset="0"/>
                <a:cs typeface="Times New Roman" panose="02020603050405020304" pitchFamily="18" charset="0"/>
              </a:rPr>
              <a:t>Your husband or wife must have a genuine legal reason to dispute the divorce. They cannot dispute the divorce simply because they do not want a divorce or to delay the process. You may have to go to court to discuss the case.</a:t>
            </a:r>
          </a:p>
          <a:p>
            <a:pPr algn="l"/>
            <a:r>
              <a:rPr lang="en-GB" b="0" i="0" dirty="0">
                <a:solidFill>
                  <a:srgbClr val="0B0C0C"/>
                </a:solidFill>
                <a:effectLst/>
                <a:latin typeface="Times New Roman" panose="02020603050405020304" pitchFamily="18" charset="0"/>
                <a:cs typeface="Times New Roman" panose="02020603050405020304" pitchFamily="18" charset="0"/>
              </a:rPr>
              <a:t>If they do not submit an answer form, you can continue the divorce by </a:t>
            </a:r>
            <a:r>
              <a:rPr lang="en-GB" b="0" i="0" dirty="0">
                <a:solidFill>
                  <a:srgbClr val="1D70B8"/>
                </a:solidFill>
                <a:effectLst/>
                <a:latin typeface="Times New Roman" panose="02020603050405020304" pitchFamily="18" charset="0"/>
                <a:cs typeface="Times New Roman" panose="02020603050405020304" pitchFamily="18" charset="0"/>
                <a:hlinkClick r:id="rId2"/>
              </a:rPr>
              <a:t>applying for a conditional order</a:t>
            </a:r>
            <a:r>
              <a:rPr lang="en-GB" b="0" i="0" dirty="0">
                <a:solidFill>
                  <a:srgbClr val="0B0C0C"/>
                </a:solidFill>
                <a:effectLst/>
                <a:latin typeface="Times New Roman" panose="02020603050405020304" pitchFamily="18" charset="0"/>
                <a:cs typeface="Times New Roman" panose="02020603050405020304" pitchFamily="18" charset="0"/>
              </a:rPr>
              <a:t> (or a decree nisi if the court issued your divorce application before 6 April 2022).</a:t>
            </a:r>
          </a:p>
          <a:p>
            <a:endParaRPr lang="en-GB" dirty="0"/>
          </a:p>
        </p:txBody>
      </p:sp>
    </p:spTree>
    <p:extLst>
      <p:ext uri="{BB962C8B-B14F-4D97-AF65-F5344CB8AC3E}">
        <p14:creationId xmlns:p14="http://schemas.microsoft.com/office/powerpoint/2010/main" val="23702839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8B166-D938-4A22-852B-8219D3968B92}"/>
              </a:ext>
            </a:extLst>
          </p:cNvPr>
          <p:cNvSpPr>
            <a:spLocks noGrp="1"/>
          </p:cNvSpPr>
          <p:nvPr>
            <p:ph type="title"/>
          </p:nvPr>
        </p:nvSpPr>
        <p:spPr>
          <a:xfrm>
            <a:off x="3018408" y="1474147"/>
            <a:ext cx="8486203" cy="1251298"/>
          </a:xfrm>
        </p:spPr>
        <p:txBody>
          <a:bodyPr>
            <a:normAutofit/>
          </a:bodyPr>
          <a:lstStyle/>
          <a:p>
            <a:r>
              <a:rPr lang="en-GB" sz="3200" u="sng" dirty="0">
                <a:latin typeface="Times New Roman" pitchFamily="18"/>
                <a:cs typeface="Times New Roman" pitchFamily="18"/>
              </a:rPr>
              <a:t>5. Apply for a Conditional Order</a:t>
            </a:r>
            <a:br>
              <a:rPr lang="en-GB" u="sng" dirty="0">
                <a:latin typeface="Times New Roman" pitchFamily="18"/>
                <a:cs typeface="Times New Roman" pitchFamily="18"/>
              </a:rPr>
            </a:br>
            <a:endParaRPr lang="en-GB" dirty="0"/>
          </a:p>
        </p:txBody>
      </p:sp>
      <p:sp>
        <p:nvSpPr>
          <p:cNvPr id="3" name="Content Placeholder 2">
            <a:extLst>
              <a:ext uri="{FF2B5EF4-FFF2-40B4-BE49-F238E27FC236}">
                <a16:creationId xmlns:a16="http://schemas.microsoft.com/office/drawing/2014/main" id="{00D51329-4C3C-4C85-BE75-2959633666FF}"/>
              </a:ext>
            </a:extLst>
          </p:cNvPr>
          <p:cNvSpPr>
            <a:spLocks noGrp="1"/>
          </p:cNvSpPr>
          <p:nvPr>
            <p:ph sz="half" idx="1"/>
          </p:nvPr>
        </p:nvSpPr>
        <p:spPr>
          <a:xfrm>
            <a:off x="3018408" y="2470951"/>
            <a:ext cx="7981024" cy="2518299"/>
          </a:xfrm>
        </p:spPr>
        <p:txBody>
          <a:bodyPr/>
          <a:lstStyle/>
          <a:p>
            <a:pPr marL="0" indent="0">
              <a:buNone/>
            </a:pPr>
            <a:r>
              <a:rPr lang="en-GB" sz="1800" dirty="0">
                <a:latin typeface="Times New Roman" pitchFamily="18"/>
                <a:cs typeface="Times New Roman" pitchFamily="18"/>
              </a:rPr>
              <a:t>You will receive an email confirmation or letter informin</a:t>
            </a:r>
            <a:r>
              <a:rPr lang="en-GB" dirty="0">
                <a:latin typeface="Times New Roman" pitchFamily="18"/>
                <a:cs typeface="Times New Roman" pitchFamily="18"/>
              </a:rPr>
              <a:t>g you when you can proceed to the next step</a:t>
            </a:r>
            <a:r>
              <a:rPr lang="en-GB" sz="1800" dirty="0">
                <a:latin typeface="Times New Roman" pitchFamily="18"/>
                <a:cs typeface="Times New Roman" pitchFamily="18"/>
              </a:rPr>
              <a:t>. You can then apply for a “</a:t>
            </a:r>
            <a:r>
              <a:rPr lang="en-GB" dirty="0">
                <a:latin typeface="Times New Roman" pitchFamily="18"/>
                <a:cs typeface="Times New Roman" pitchFamily="18"/>
              </a:rPr>
              <a:t>Conditional Order</a:t>
            </a:r>
            <a:r>
              <a:rPr lang="en-GB" sz="1800" dirty="0">
                <a:latin typeface="Times New Roman" pitchFamily="18"/>
                <a:cs typeface="Times New Roman" pitchFamily="18"/>
              </a:rPr>
              <a:t>” (</a:t>
            </a:r>
            <a:r>
              <a:rPr lang="en-GB" dirty="0">
                <a:latin typeface="Times New Roman" pitchFamily="18"/>
                <a:cs typeface="Times New Roman" pitchFamily="18"/>
              </a:rPr>
              <a:t>previously referred to as ‘Decree Nisi’</a:t>
            </a:r>
            <a:r>
              <a:rPr lang="en-GB" sz="1800" dirty="0">
                <a:latin typeface="Times New Roman" pitchFamily="18"/>
                <a:cs typeface="Times New Roman" pitchFamily="18"/>
              </a:rPr>
              <a:t>) online by logging into your account or by completing and submittin</a:t>
            </a:r>
            <a:r>
              <a:rPr lang="en-GB" dirty="0">
                <a:latin typeface="Times New Roman" pitchFamily="18"/>
                <a:cs typeface="Times New Roman" pitchFamily="18"/>
              </a:rPr>
              <a:t>g the D84 form by post. </a:t>
            </a:r>
          </a:p>
          <a:p>
            <a:pPr marL="0" indent="0">
              <a:buNone/>
            </a:pPr>
            <a:r>
              <a:rPr lang="en-GB" sz="1800" dirty="0">
                <a:latin typeface="Times New Roman" pitchFamily="18"/>
                <a:cs typeface="Times New Roman" pitchFamily="18"/>
              </a:rPr>
              <a:t>A conditional order and decree nisi are documents that say that the court does not see any reason why you cannot divorce.</a:t>
            </a:r>
          </a:p>
          <a:p>
            <a:endParaRPr lang="en-GB" dirty="0"/>
          </a:p>
        </p:txBody>
      </p:sp>
    </p:spTree>
    <p:extLst>
      <p:ext uri="{BB962C8B-B14F-4D97-AF65-F5344CB8AC3E}">
        <p14:creationId xmlns:p14="http://schemas.microsoft.com/office/powerpoint/2010/main" val="37568771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85D71-CF2D-4BB7-B057-1D90F3A710CF}"/>
              </a:ext>
            </a:extLst>
          </p:cNvPr>
          <p:cNvSpPr>
            <a:spLocks noGrp="1"/>
          </p:cNvSpPr>
          <p:nvPr>
            <p:ph type="title"/>
          </p:nvPr>
        </p:nvSpPr>
        <p:spPr>
          <a:xfrm>
            <a:off x="3303138" y="1010297"/>
            <a:ext cx="6808528" cy="1280890"/>
          </a:xfrm>
        </p:spPr>
        <p:txBody>
          <a:bodyPr/>
          <a:lstStyle/>
          <a:p>
            <a:r>
              <a:rPr lang="en-GB" sz="3200" u="sng" dirty="0">
                <a:latin typeface="Times New Roman" pitchFamily="18"/>
                <a:cs typeface="Times New Roman" pitchFamily="18"/>
              </a:rPr>
              <a:t>6. Receive a Decree Nisi date</a:t>
            </a:r>
            <a:br>
              <a:rPr lang="en-GB" sz="3600" u="sng" dirty="0">
                <a:latin typeface="Times New Roman" pitchFamily="18"/>
                <a:cs typeface="Times New Roman" pitchFamily="18"/>
              </a:rPr>
            </a:br>
            <a:endParaRPr lang="en-GB" dirty="0"/>
          </a:p>
        </p:txBody>
      </p:sp>
      <p:sp>
        <p:nvSpPr>
          <p:cNvPr id="3" name="Content Placeholder 2">
            <a:extLst>
              <a:ext uri="{FF2B5EF4-FFF2-40B4-BE49-F238E27FC236}">
                <a16:creationId xmlns:a16="http://schemas.microsoft.com/office/drawing/2014/main" id="{66D7B73C-B8FC-4C3F-8FD8-4B7F5F0EB49B}"/>
              </a:ext>
            </a:extLst>
          </p:cNvPr>
          <p:cNvSpPr>
            <a:spLocks noGrp="1"/>
          </p:cNvSpPr>
          <p:nvPr>
            <p:ph sz="half" idx="1"/>
          </p:nvPr>
        </p:nvSpPr>
        <p:spPr>
          <a:xfrm>
            <a:off x="3303138" y="1905000"/>
            <a:ext cx="8113545" cy="4486275"/>
          </a:xfrm>
        </p:spPr>
        <p:txBody>
          <a:bodyPr>
            <a:normAutofit fontScale="92500" lnSpcReduction="20000"/>
          </a:bodyPr>
          <a:lstStyle/>
          <a:p>
            <a:pPr marL="0" indent="0" algn="l">
              <a:buNone/>
            </a:pPr>
            <a:r>
              <a:rPr lang="en-GB" b="1" i="0" dirty="0">
                <a:solidFill>
                  <a:srgbClr val="0B0C0C"/>
                </a:solidFill>
                <a:effectLst/>
                <a:latin typeface="Times New Roman" panose="02020603050405020304" pitchFamily="18" charset="0"/>
                <a:cs typeface="Times New Roman" panose="02020603050405020304" pitchFamily="18" charset="0"/>
              </a:rPr>
              <a:t>If the court issued your divorce application before 6 April 2022</a:t>
            </a:r>
          </a:p>
          <a:p>
            <a:pPr algn="l"/>
            <a:r>
              <a:rPr lang="en-GB" b="0" i="0" dirty="0">
                <a:solidFill>
                  <a:srgbClr val="0B0C0C"/>
                </a:solidFill>
                <a:effectLst/>
                <a:latin typeface="Times New Roman" panose="02020603050405020304" pitchFamily="18" charset="0"/>
                <a:cs typeface="Times New Roman" panose="02020603050405020304" pitchFamily="18" charset="0"/>
              </a:rPr>
              <a:t>If you applied for a divorce online, you can </a:t>
            </a:r>
            <a:r>
              <a:rPr lang="en-GB" b="0" i="0" dirty="0">
                <a:solidFill>
                  <a:srgbClr val="1D70B8"/>
                </a:solidFill>
                <a:effectLst/>
                <a:latin typeface="Times New Roman" panose="02020603050405020304" pitchFamily="18" charset="0"/>
                <a:cs typeface="Times New Roman" panose="02020603050405020304" pitchFamily="18" charset="0"/>
                <a:hlinkClick r:id="rId2"/>
              </a:rPr>
              <a:t>apply for a decree nisi online</a:t>
            </a:r>
            <a:r>
              <a:rPr lang="en-GB" b="0" i="0" dirty="0">
                <a:solidFill>
                  <a:srgbClr val="0B0C0C"/>
                </a:solidFill>
                <a:effectLst/>
                <a:latin typeface="Times New Roman" panose="02020603050405020304" pitchFamily="18" charset="0"/>
                <a:cs typeface="Times New Roman" panose="02020603050405020304" pitchFamily="18" charset="0"/>
              </a:rPr>
              <a:t>.</a:t>
            </a:r>
          </a:p>
          <a:p>
            <a:pPr algn="l"/>
            <a:r>
              <a:rPr lang="en-GB" b="0" i="0" dirty="0">
                <a:solidFill>
                  <a:srgbClr val="0B0C0C"/>
                </a:solidFill>
                <a:effectLst/>
                <a:latin typeface="Times New Roman" panose="02020603050405020304" pitchFamily="18" charset="0"/>
                <a:cs typeface="Times New Roman" panose="02020603050405020304" pitchFamily="18" charset="0"/>
              </a:rPr>
              <a:t>To apply by post, fill in the </a:t>
            </a:r>
            <a:r>
              <a:rPr lang="en-GB" b="0" i="0" dirty="0">
                <a:solidFill>
                  <a:srgbClr val="1D70B8"/>
                </a:solidFill>
                <a:effectLst/>
                <a:latin typeface="Times New Roman" panose="02020603050405020304" pitchFamily="18" charset="0"/>
                <a:cs typeface="Times New Roman" panose="02020603050405020304" pitchFamily="18" charset="0"/>
                <a:hlinkClick r:id="rId3"/>
              </a:rPr>
              <a:t>application for a decree nisi</a:t>
            </a:r>
            <a:r>
              <a:rPr lang="en-GB" b="0" i="0" dirty="0">
                <a:solidFill>
                  <a:srgbClr val="0B0C0C"/>
                </a:solidFill>
                <a:effectLst/>
                <a:latin typeface="Times New Roman" panose="02020603050405020304" pitchFamily="18" charset="0"/>
                <a:cs typeface="Times New Roman" panose="02020603050405020304" pitchFamily="18" charset="0"/>
              </a:rPr>
              <a:t>.</a:t>
            </a:r>
          </a:p>
          <a:p>
            <a:pPr algn="l"/>
            <a:r>
              <a:rPr lang="en-GB" b="0" i="0" dirty="0">
                <a:solidFill>
                  <a:srgbClr val="0B0C0C"/>
                </a:solidFill>
                <a:effectLst/>
                <a:latin typeface="Times New Roman" panose="02020603050405020304" pitchFamily="18" charset="0"/>
                <a:cs typeface="Times New Roman" panose="02020603050405020304" pitchFamily="18" charset="0"/>
              </a:rPr>
              <a:t>You also need to </a:t>
            </a:r>
            <a:r>
              <a:rPr lang="en-GB" b="0" i="0" dirty="0">
                <a:solidFill>
                  <a:srgbClr val="1D70B8"/>
                </a:solidFill>
                <a:effectLst/>
                <a:latin typeface="Times New Roman" panose="02020603050405020304" pitchFamily="18" charset="0"/>
                <a:cs typeface="Times New Roman" panose="02020603050405020304" pitchFamily="18" charset="0"/>
                <a:hlinkClick r:id="rId4"/>
              </a:rPr>
              <a:t>fill in a statement confirming what you said in your divorce application is true</a:t>
            </a:r>
            <a:r>
              <a:rPr lang="en-GB" b="0" i="0" dirty="0">
                <a:solidFill>
                  <a:srgbClr val="0B0C0C"/>
                </a:solidFill>
                <a:effectLst/>
                <a:latin typeface="Times New Roman" panose="02020603050405020304" pitchFamily="18" charset="0"/>
                <a:cs typeface="Times New Roman" panose="02020603050405020304" pitchFamily="18" charset="0"/>
              </a:rPr>
              <a:t>. There are 5 statement forms - use the one that covers the reason you’ve given for your divorce.</a:t>
            </a:r>
          </a:p>
          <a:p>
            <a:pPr algn="l"/>
            <a:r>
              <a:rPr lang="en-GB" b="0" i="0" dirty="0">
                <a:solidFill>
                  <a:srgbClr val="0B0C0C"/>
                </a:solidFill>
                <a:effectLst/>
                <a:latin typeface="Times New Roman" panose="02020603050405020304" pitchFamily="18" charset="0"/>
                <a:cs typeface="Times New Roman" panose="02020603050405020304" pitchFamily="18" charset="0"/>
              </a:rPr>
              <a:t>Attach a copy of your husband’s or wife’s response to the divorce application.</a:t>
            </a:r>
          </a:p>
          <a:p>
            <a:pPr marL="0" indent="0">
              <a:buNone/>
            </a:pPr>
            <a:endParaRPr lang="en-GB" sz="1800" dirty="0">
              <a:latin typeface="Times New Roman" panose="02020603050405020304" pitchFamily="18" charset="0"/>
              <a:cs typeface="Times New Roman" panose="02020603050405020304" pitchFamily="18" charset="0"/>
            </a:endParaRPr>
          </a:p>
          <a:p>
            <a:pPr marL="0" indent="0">
              <a:buNone/>
            </a:pPr>
            <a:r>
              <a:rPr lang="en-GB" sz="1800" dirty="0">
                <a:latin typeface="Times New Roman" panose="02020603050405020304" pitchFamily="18" charset="0"/>
                <a:cs typeface="Times New Roman" panose="02020603050405020304" pitchFamily="18" charset="0"/>
              </a:rPr>
              <a:t>If your Decree Nisi Application is approved, the court will send you and your husband or wife a “certificate of entitlement to a decree”. This will tell you the time and date when you’ll be granted the Decree Nisi. You should note that you remain legally married because the Decree Nisi is only an interim decree of divorce.</a:t>
            </a:r>
          </a:p>
          <a:p>
            <a:pPr marL="0" indent="0">
              <a:buNone/>
            </a:pPr>
            <a:endParaRPr lang="en-GB" sz="1800" dirty="0">
              <a:latin typeface="Times New Roman" panose="02020603050405020304" pitchFamily="18" charset="0"/>
              <a:cs typeface="Times New Roman" panose="02020603050405020304" pitchFamily="18" charset="0"/>
            </a:endParaRPr>
          </a:p>
          <a:p>
            <a:pPr marL="0" indent="0">
              <a:buNone/>
            </a:pPr>
            <a:r>
              <a:rPr lang="en-GB" sz="1800" dirty="0">
                <a:latin typeface="Times New Roman" panose="02020603050405020304" pitchFamily="18" charset="0"/>
                <a:cs typeface="Times New Roman" panose="02020603050405020304" pitchFamily="18" charset="0"/>
              </a:rPr>
              <a:t>You need to wait at least six weeks after the Decree Nisi is granted before you can apply for a ”Decree Absolute” to finalise the divorce. You will receive an email on how to apply online.</a:t>
            </a:r>
          </a:p>
          <a:p>
            <a:pPr marL="0" indent="0">
              <a:buNone/>
            </a:pPr>
            <a:endParaRPr lang="en-GB" sz="1800" dirty="0">
              <a:latin typeface="Times New Roman" pitchFamily="18"/>
              <a:cs typeface="Times New Roman" pitchFamily="18"/>
            </a:endParaRPr>
          </a:p>
          <a:p>
            <a:endParaRPr lang="en-GB" dirty="0"/>
          </a:p>
        </p:txBody>
      </p:sp>
    </p:spTree>
    <p:extLst>
      <p:ext uri="{BB962C8B-B14F-4D97-AF65-F5344CB8AC3E}">
        <p14:creationId xmlns:p14="http://schemas.microsoft.com/office/powerpoint/2010/main" val="39220825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00F8C-34A9-17F2-E214-94623F360E34}"/>
              </a:ext>
            </a:extLst>
          </p:cNvPr>
          <p:cNvSpPr>
            <a:spLocks noGrp="1"/>
          </p:cNvSpPr>
          <p:nvPr>
            <p:ph idx="1"/>
          </p:nvPr>
        </p:nvSpPr>
        <p:spPr>
          <a:xfrm>
            <a:off x="2589212" y="1647825"/>
            <a:ext cx="8915400" cy="4263397"/>
          </a:xfrm>
        </p:spPr>
        <p:txBody>
          <a:bodyPr/>
          <a:lstStyle/>
          <a:p>
            <a:pPr marL="0" indent="0" algn="l">
              <a:buNone/>
            </a:pPr>
            <a:r>
              <a:rPr lang="en-GB" b="1" i="0" dirty="0">
                <a:solidFill>
                  <a:srgbClr val="0B0C0C"/>
                </a:solidFill>
                <a:effectLst/>
                <a:latin typeface="Times New Roman" panose="02020603050405020304" pitchFamily="18" charset="0"/>
                <a:cs typeface="Times New Roman" panose="02020603050405020304" pitchFamily="18" charset="0"/>
              </a:rPr>
              <a:t>If the court issued your divorce application on or after 6 April 2022</a:t>
            </a:r>
          </a:p>
          <a:p>
            <a:pPr algn="l"/>
            <a:r>
              <a:rPr lang="en-GB" b="0" i="0" dirty="0">
                <a:solidFill>
                  <a:srgbClr val="0B0C0C"/>
                </a:solidFill>
                <a:effectLst/>
                <a:latin typeface="Times New Roman" panose="02020603050405020304" pitchFamily="18" charset="0"/>
                <a:cs typeface="Times New Roman" panose="02020603050405020304" pitchFamily="18" charset="0"/>
              </a:rPr>
              <a:t>If you applied for a divorce online, you’ll be told how to apply for a conditional order online.</a:t>
            </a:r>
          </a:p>
          <a:p>
            <a:pPr algn="l"/>
            <a:r>
              <a:rPr lang="en-GB" b="0" i="0" dirty="0">
                <a:solidFill>
                  <a:srgbClr val="0B0C0C"/>
                </a:solidFill>
                <a:effectLst/>
                <a:latin typeface="Times New Roman" panose="02020603050405020304" pitchFamily="18" charset="0"/>
                <a:cs typeface="Times New Roman" panose="02020603050405020304" pitchFamily="18" charset="0"/>
              </a:rPr>
              <a:t>To apply by post, fill in the </a:t>
            </a:r>
            <a:r>
              <a:rPr lang="en-GB" b="0" i="0" dirty="0">
                <a:solidFill>
                  <a:srgbClr val="1D70B8"/>
                </a:solidFill>
                <a:effectLst/>
                <a:latin typeface="Times New Roman" panose="02020603050405020304" pitchFamily="18" charset="0"/>
                <a:cs typeface="Times New Roman" panose="02020603050405020304" pitchFamily="18" charset="0"/>
                <a:hlinkClick r:id="rId2"/>
              </a:rPr>
              <a:t>application for a conditional order</a:t>
            </a:r>
            <a:r>
              <a:rPr lang="en-GB" b="0" i="0" dirty="0">
                <a:solidFill>
                  <a:srgbClr val="0B0C0C"/>
                </a:solidFill>
                <a:effectLst/>
                <a:latin typeface="Times New Roman" panose="02020603050405020304" pitchFamily="18" charset="0"/>
                <a:cs typeface="Times New Roman" panose="02020603050405020304" pitchFamily="18" charset="0"/>
              </a:rPr>
              <a:t>.</a:t>
            </a:r>
          </a:p>
          <a:p>
            <a:pPr algn="l"/>
            <a:r>
              <a:rPr lang="en-GB" b="0" i="0" dirty="0">
                <a:solidFill>
                  <a:srgbClr val="0B0C0C"/>
                </a:solidFill>
                <a:effectLst/>
                <a:latin typeface="Times New Roman" panose="02020603050405020304" pitchFamily="18" charset="0"/>
                <a:cs typeface="Times New Roman" panose="02020603050405020304" pitchFamily="18" charset="0"/>
              </a:rPr>
              <a:t>You must wait 20 weeks after your divorce application has been issued before applying for a conditional order.</a:t>
            </a:r>
          </a:p>
          <a:p>
            <a:pPr algn="l"/>
            <a:r>
              <a:rPr lang="en-GB" b="0" i="0" dirty="0">
                <a:solidFill>
                  <a:srgbClr val="0B0C0C"/>
                </a:solidFill>
                <a:effectLst/>
                <a:latin typeface="Times New Roman" panose="02020603050405020304" pitchFamily="18" charset="0"/>
                <a:cs typeface="Times New Roman" panose="02020603050405020304" pitchFamily="18" charset="0"/>
              </a:rPr>
              <a:t>You can apply for a conditional order and continue with the divorce as a sole applicant, even if you started the divorce process jointly with your husband or wife.</a:t>
            </a:r>
          </a:p>
          <a:p>
            <a:endParaRPr lang="en-GB" dirty="0"/>
          </a:p>
        </p:txBody>
      </p:sp>
    </p:spTree>
    <p:extLst>
      <p:ext uri="{BB962C8B-B14F-4D97-AF65-F5344CB8AC3E}">
        <p14:creationId xmlns:p14="http://schemas.microsoft.com/office/powerpoint/2010/main" val="12291898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2E56CC-0C43-4AAA-9F0B-E018E64FEB59}"/>
              </a:ext>
            </a:extLst>
          </p:cNvPr>
          <p:cNvSpPr>
            <a:spLocks noGrp="1"/>
          </p:cNvSpPr>
          <p:nvPr>
            <p:ph sz="half" idx="1"/>
          </p:nvPr>
        </p:nvSpPr>
        <p:spPr>
          <a:xfrm>
            <a:off x="3097182" y="828675"/>
            <a:ext cx="8126136" cy="5505449"/>
          </a:xfrm>
        </p:spPr>
        <p:txBody>
          <a:bodyPr>
            <a:normAutofit lnSpcReduction="10000"/>
          </a:bodyPr>
          <a:lstStyle/>
          <a:p>
            <a:pPr marL="0" indent="0" algn="l">
              <a:buNone/>
            </a:pPr>
            <a:r>
              <a:rPr lang="en-GB" b="0" i="0" dirty="0">
                <a:solidFill>
                  <a:srgbClr val="0B0C0C"/>
                </a:solidFill>
                <a:effectLst/>
                <a:latin typeface="Times New Roman" panose="02020603050405020304" pitchFamily="18" charset="0"/>
                <a:cs typeface="Times New Roman" panose="02020603050405020304" pitchFamily="18" charset="0"/>
              </a:rPr>
              <a:t>If the judge agrees, the court will send you and your husband or wife a certificate. This may take several weeks.</a:t>
            </a:r>
          </a:p>
          <a:p>
            <a:pPr marL="0" indent="0" algn="l">
              <a:buNone/>
            </a:pPr>
            <a:r>
              <a:rPr lang="en-GB" b="0" i="0" dirty="0">
                <a:solidFill>
                  <a:srgbClr val="0B0C0C"/>
                </a:solidFill>
                <a:effectLst/>
                <a:latin typeface="Times New Roman" panose="02020603050405020304" pitchFamily="18" charset="0"/>
                <a:cs typeface="Times New Roman" panose="02020603050405020304" pitchFamily="18" charset="0"/>
              </a:rPr>
              <a:t>The certificate will tell you the time and date you’ll be granted a conditional order or decree nisi. You will still be married after it has been granted.</a:t>
            </a:r>
          </a:p>
          <a:p>
            <a:pPr marL="0" indent="0" algn="l">
              <a:buNone/>
            </a:pPr>
            <a:r>
              <a:rPr lang="en-GB" b="0" i="0" dirty="0">
                <a:solidFill>
                  <a:srgbClr val="0B0C0C"/>
                </a:solidFill>
                <a:effectLst/>
                <a:latin typeface="Times New Roman" panose="02020603050405020304" pitchFamily="18" charset="0"/>
                <a:cs typeface="Times New Roman" panose="02020603050405020304" pitchFamily="18" charset="0"/>
              </a:rPr>
              <a:t>You’ll have to wait 43 days (6 weeks and 1 day) before you can </a:t>
            </a:r>
            <a:r>
              <a:rPr lang="en-GB" b="0" i="0" dirty="0">
                <a:solidFill>
                  <a:srgbClr val="1D70B8"/>
                </a:solidFill>
                <a:effectLst/>
                <a:latin typeface="Times New Roman" panose="02020603050405020304" pitchFamily="18" charset="0"/>
                <a:cs typeface="Times New Roman" panose="02020603050405020304" pitchFamily="18" charset="0"/>
                <a:hlinkClick r:id="rId2"/>
              </a:rPr>
              <a:t>apply to finalise the divorce and end the marriage</a:t>
            </a:r>
            <a:r>
              <a:rPr lang="en-GB" b="0" i="0" dirty="0">
                <a:solidFill>
                  <a:srgbClr val="0B0C0C"/>
                </a:solidFill>
                <a:effectLst/>
                <a:latin typeface="Times New Roman" panose="02020603050405020304" pitchFamily="18" charset="0"/>
                <a:cs typeface="Times New Roman" panose="02020603050405020304" pitchFamily="18" charset="0"/>
              </a:rPr>
              <a:t>.</a:t>
            </a:r>
          </a:p>
          <a:p>
            <a:pPr marL="0" indent="0" algn="l">
              <a:buNone/>
            </a:pPr>
            <a:r>
              <a:rPr lang="en-GB" b="1" i="0" dirty="0">
                <a:solidFill>
                  <a:srgbClr val="000000"/>
                </a:solidFill>
                <a:effectLst/>
                <a:latin typeface="Times New Roman" panose="02020603050405020304" pitchFamily="18" charset="0"/>
                <a:cs typeface="Times New Roman" panose="02020603050405020304" pitchFamily="18" charset="0"/>
              </a:rPr>
              <a:t>Finalise your divorce</a:t>
            </a:r>
          </a:p>
          <a:p>
            <a:pPr marL="0" indent="0" algn="l">
              <a:buNone/>
            </a:pPr>
            <a:r>
              <a:rPr lang="en-GB" b="0" i="0" dirty="0">
                <a:solidFill>
                  <a:srgbClr val="0B0C0C"/>
                </a:solidFill>
                <a:effectLst/>
                <a:latin typeface="Times New Roman" panose="02020603050405020304" pitchFamily="18" charset="0"/>
                <a:cs typeface="Times New Roman" panose="02020603050405020304" pitchFamily="18" charset="0"/>
              </a:rPr>
              <a:t>To end your marriage you must apply for either:</a:t>
            </a:r>
          </a:p>
          <a:p>
            <a:pPr algn="l">
              <a:buFont typeface="Arial" panose="020B0604020202020204" pitchFamily="34" charset="0"/>
              <a:buChar char="•"/>
            </a:pPr>
            <a:r>
              <a:rPr lang="en-GB" b="0" i="0" dirty="0">
                <a:solidFill>
                  <a:srgbClr val="0B0C0C"/>
                </a:solidFill>
                <a:effectLst/>
                <a:latin typeface="Times New Roman" panose="02020603050405020304" pitchFamily="18" charset="0"/>
                <a:cs typeface="Times New Roman" panose="02020603050405020304" pitchFamily="18" charset="0"/>
              </a:rPr>
              <a:t>a final order</a:t>
            </a:r>
          </a:p>
          <a:p>
            <a:pPr algn="l">
              <a:buFont typeface="Arial" panose="020B0604020202020204" pitchFamily="34" charset="0"/>
              <a:buChar char="•"/>
            </a:pPr>
            <a:r>
              <a:rPr lang="en-GB" b="0" i="0" dirty="0">
                <a:solidFill>
                  <a:srgbClr val="0B0C0C"/>
                </a:solidFill>
                <a:effectLst/>
                <a:latin typeface="Times New Roman" panose="02020603050405020304" pitchFamily="18" charset="0"/>
                <a:cs typeface="Times New Roman" panose="02020603050405020304" pitchFamily="18" charset="0"/>
              </a:rPr>
              <a:t>a decree absolute - if the court issued your divorce application before 6 April 2022</a:t>
            </a:r>
          </a:p>
          <a:p>
            <a:pPr marL="0" indent="0" algn="l">
              <a:buNone/>
            </a:pPr>
            <a:r>
              <a:rPr lang="en-GB" b="0" i="0" dirty="0">
                <a:solidFill>
                  <a:srgbClr val="0B0C0C"/>
                </a:solidFill>
                <a:effectLst/>
                <a:latin typeface="Times New Roman" panose="02020603050405020304" pitchFamily="18" charset="0"/>
                <a:cs typeface="Times New Roman" panose="02020603050405020304" pitchFamily="18" charset="0"/>
              </a:rPr>
              <a:t>You need to wait at least 43 days (6 weeks and 1 day) after the date of the conditional order or decree nisi before you can apply to end your marriage.</a:t>
            </a:r>
          </a:p>
          <a:p>
            <a:pPr marL="0" indent="0" algn="l">
              <a:buNone/>
            </a:pPr>
            <a:r>
              <a:rPr lang="en-GB" dirty="0">
                <a:solidFill>
                  <a:srgbClr val="0B0C0C"/>
                </a:solidFill>
                <a:latin typeface="Times New Roman" panose="02020603050405020304" pitchFamily="18" charset="0"/>
                <a:cs typeface="Times New Roman" panose="02020603050405020304" pitchFamily="18" charset="0"/>
              </a:rPr>
              <a:t>Y</a:t>
            </a:r>
            <a:r>
              <a:rPr lang="en-GB" b="0" i="0" dirty="0">
                <a:solidFill>
                  <a:srgbClr val="0B0C0C"/>
                </a:solidFill>
                <a:effectLst/>
                <a:latin typeface="Times New Roman" panose="02020603050405020304" pitchFamily="18" charset="0"/>
                <a:cs typeface="Times New Roman" panose="02020603050405020304" pitchFamily="18" charset="0"/>
              </a:rPr>
              <a:t>ou can apply for a final order as a sole applicant, even if you started the divorce process jointly with your husband or wife.</a:t>
            </a:r>
          </a:p>
          <a:p>
            <a:pPr marL="0" indent="0" algn="l">
              <a:buNone/>
            </a:pPr>
            <a:r>
              <a:rPr lang="en-GB" b="1" i="0" dirty="0">
                <a:solidFill>
                  <a:srgbClr val="0B0C0C"/>
                </a:solidFill>
                <a:effectLst/>
                <a:latin typeface="Times New Roman" panose="02020603050405020304" pitchFamily="18" charset="0"/>
                <a:cs typeface="Times New Roman" panose="02020603050405020304" pitchFamily="18" charset="0"/>
              </a:rPr>
              <a:t>Apply within 12 months of getting the conditional order or decree nisi - otherwise you will have to explain the delay to the court.</a:t>
            </a:r>
          </a:p>
          <a:p>
            <a:pPr algn="l"/>
            <a:endParaRPr lang="en-GB" b="0" i="0" dirty="0">
              <a:solidFill>
                <a:srgbClr val="0B0C0C"/>
              </a:solidFill>
              <a:effectLst/>
              <a:latin typeface="GDS Transport"/>
            </a:endParaRPr>
          </a:p>
          <a:p>
            <a:endParaRPr lang="en-GB" dirty="0"/>
          </a:p>
        </p:txBody>
      </p:sp>
    </p:spTree>
    <p:extLst>
      <p:ext uri="{BB962C8B-B14F-4D97-AF65-F5344CB8AC3E}">
        <p14:creationId xmlns:p14="http://schemas.microsoft.com/office/powerpoint/2010/main" val="95720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61" name="Group 8">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0"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txBody>
            <a:bodyPr/>
            <a:lstStyle/>
            <a:p>
              <a:endParaRPr lang="en-GB"/>
            </a:p>
          </p:txBody>
        </p:sp>
        <p:sp>
          <p:nvSpPr>
            <p:cNvPr id="11"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txBody>
            <a:bodyPr/>
            <a:lstStyle/>
            <a:p>
              <a:endParaRPr lang="en-GB"/>
            </a:p>
          </p:txBody>
        </p:sp>
        <p:sp>
          <p:nvSpPr>
            <p:cNvPr id="12"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txBody>
            <a:bodyPr/>
            <a:lstStyle/>
            <a:p>
              <a:endParaRPr lang="en-GB"/>
            </a:p>
          </p:txBody>
        </p:sp>
        <p:sp>
          <p:nvSpPr>
            <p:cNvPr id="13"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txBody>
            <a:bodyPr/>
            <a:lstStyle/>
            <a:p>
              <a:endParaRPr lang="en-GB"/>
            </a:p>
          </p:txBody>
        </p:sp>
        <p:sp>
          <p:nvSpPr>
            <p:cNvPr id="14"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txBody>
            <a:bodyPr/>
            <a:lstStyle/>
            <a:p>
              <a:endParaRPr lang="en-GB"/>
            </a:p>
          </p:txBody>
        </p:sp>
        <p:sp>
          <p:nvSpPr>
            <p:cNvPr id="15"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txBody>
            <a:bodyPr/>
            <a:lstStyle/>
            <a:p>
              <a:endParaRPr lang="en-GB"/>
            </a:p>
          </p:txBody>
        </p:sp>
        <p:sp>
          <p:nvSpPr>
            <p:cNvPr id="16"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txBody>
            <a:bodyPr/>
            <a:lstStyle/>
            <a:p>
              <a:endParaRPr lang="en-GB"/>
            </a:p>
          </p:txBody>
        </p:sp>
        <p:sp>
          <p:nvSpPr>
            <p:cNvPr id="17"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txBody>
            <a:bodyPr/>
            <a:lstStyle/>
            <a:p>
              <a:endParaRPr lang="en-GB"/>
            </a:p>
          </p:txBody>
        </p:sp>
        <p:sp>
          <p:nvSpPr>
            <p:cNvPr id="18"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txBody>
            <a:bodyPr/>
            <a:lstStyle/>
            <a:p>
              <a:endParaRPr lang="en-GB"/>
            </a:p>
          </p:txBody>
        </p:sp>
        <p:sp>
          <p:nvSpPr>
            <p:cNvPr id="19"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txBody>
            <a:bodyPr/>
            <a:lstStyle/>
            <a:p>
              <a:endParaRPr lang="en-GB"/>
            </a:p>
          </p:txBody>
        </p:sp>
        <p:sp>
          <p:nvSpPr>
            <p:cNvPr id="20"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txBody>
            <a:bodyPr/>
            <a:lstStyle/>
            <a:p>
              <a:endParaRPr lang="en-GB"/>
            </a:p>
          </p:txBody>
        </p:sp>
        <p:sp>
          <p:nvSpPr>
            <p:cNvPr id="21"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txBody>
            <a:bodyPr/>
            <a:lstStyle/>
            <a:p>
              <a:endParaRPr lang="en-GB"/>
            </a:p>
          </p:txBody>
        </p:sp>
      </p:grpSp>
      <p:grpSp>
        <p:nvGrpSpPr>
          <p:cNvPr id="62" name="Group 22">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4"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txBody>
            <a:bodyPr/>
            <a:lstStyle/>
            <a:p>
              <a:endParaRPr lang="en-GB"/>
            </a:p>
          </p:txBody>
        </p:sp>
        <p:sp>
          <p:nvSpPr>
            <p:cNvPr id="25"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txBody>
            <a:bodyPr/>
            <a:lstStyle/>
            <a:p>
              <a:endParaRPr lang="en-GB"/>
            </a:p>
          </p:txBody>
        </p:sp>
        <p:sp>
          <p:nvSpPr>
            <p:cNvPr id="26"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txBody>
            <a:bodyPr/>
            <a:lstStyle/>
            <a:p>
              <a:endParaRPr lang="en-GB"/>
            </a:p>
          </p:txBody>
        </p:sp>
        <p:sp>
          <p:nvSpPr>
            <p:cNvPr id="27"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txBody>
            <a:bodyPr/>
            <a:lstStyle/>
            <a:p>
              <a:endParaRPr lang="en-GB"/>
            </a:p>
          </p:txBody>
        </p:sp>
        <p:sp>
          <p:nvSpPr>
            <p:cNvPr id="28"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txBody>
            <a:bodyPr/>
            <a:lstStyle/>
            <a:p>
              <a:endParaRPr lang="en-GB"/>
            </a:p>
          </p:txBody>
        </p:sp>
        <p:sp>
          <p:nvSpPr>
            <p:cNvPr id="29"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txBody>
            <a:bodyPr/>
            <a:lstStyle/>
            <a:p>
              <a:endParaRPr lang="en-GB"/>
            </a:p>
          </p:txBody>
        </p:sp>
        <p:sp>
          <p:nvSpPr>
            <p:cNvPr id="30"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txBody>
            <a:bodyPr/>
            <a:lstStyle/>
            <a:p>
              <a:endParaRPr lang="en-GB"/>
            </a:p>
          </p:txBody>
        </p:sp>
        <p:sp>
          <p:nvSpPr>
            <p:cNvPr id="31"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txBody>
            <a:bodyPr/>
            <a:lstStyle/>
            <a:p>
              <a:endParaRPr lang="en-GB"/>
            </a:p>
          </p:txBody>
        </p:sp>
        <p:sp>
          <p:nvSpPr>
            <p:cNvPr id="32"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txBody>
            <a:bodyPr/>
            <a:lstStyle/>
            <a:p>
              <a:endParaRPr lang="en-GB"/>
            </a:p>
          </p:txBody>
        </p:sp>
        <p:sp>
          <p:nvSpPr>
            <p:cNvPr id="33"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txBody>
            <a:bodyPr/>
            <a:lstStyle/>
            <a:p>
              <a:endParaRPr lang="en-GB"/>
            </a:p>
          </p:txBody>
        </p:sp>
        <p:sp>
          <p:nvSpPr>
            <p:cNvPr id="34"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txBody>
            <a:bodyPr/>
            <a:lstStyle/>
            <a:p>
              <a:endParaRPr lang="en-GB"/>
            </a:p>
          </p:txBody>
        </p:sp>
        <p:sp>
          <p:nvSpPr>
            <p:cNvPr id="35"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txBody>
            <a:bodyPr/>
            <a:lstStyle/>
            <a:p>
              <a:endParaRPr lang="en-GB"/>
            </a:p>
          </p:txBody>
        </p:sp>
      </p:grpSp>
      <p:sp>
        <p:nvSpPr>
          <p:cNvPr id="63" name="Rectangle 36">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64" name="Freeform 6">
            <a:extLst>
              <a:ext uri="{FF2B5EF4-FFF2-40B4-BE49-F238E27FC236}">
                <a16:creationId xmlns:a16="http://schemas.microsoft.com/office/drawing/2014/main" id="{3623DEAC-F39C-45D6-86DC-1033F64295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txBody>
          <a:bodyPr/>
          <a:lstStyle/>
          <a:p>
            <a:endParaRPr lang="en-GB"/>
          </a:p>
        </p:txBody>
      </p:sp>
      <p:sp useBgFill="1">
        <p:nvSpPr>
          <p:cNvPr id="65" name="Rectangle 40">
            <a:extLst>
              <a:ext uri="{FF2B5EF4-FFF2-40B4-BE49-F238E27FC236}">
                <a16:creationId xmlns:a16="http://schemas.microsoft.com/office/drawing/2014/main" id="{A692209D-B607-46C3-8560-07AF722916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42">
            <a:extLst>
              <a:ext uri="{FF2B5EF4-FFF2-40B4-BE49-F238E27FC236}">
                <a16:creationId xmlns:a16="http://schemas.microsoft.com/office/drawing/2014/main" id="{94874638-CF15-4908-BC4B-4908744D0B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4639734"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GB"/>
          </a:p>
        </p:txBody>
      </p:sp>
      <p:sp>
        <p:nvSpPr>
          <p:cNvPr id="2" name="Title 1">
            <a:extLst>
              <a:ext uri="{FF2B5EF4-FFF2-40B4-BE49-F238E27FC236}">
                <a16:creationId xmlns:a16="http://schemas.microsoft.com/office/drawing/2014/main" id="{75341BF5-E61D-6D71-A57B-92F3DA68C484}"/>
              </a:ext>
            </a:extLst>
          </p:cNvPr>
          <p:cNvSpPr>
            <a:spLocks noGrp="1"/>
          </p:cNvSpPr>
          <p:nvPr>
            <p:ph type="title"/>
          </p:nvPr>
        </p:nvSpPr>
        <p:spPr>
          <a:xfrm>
            <a:off x="584779" y="1578698"/>
            <a:ext cx="3778870" cy="2165451"/>
          </a:xfrm>
        </p:spPr>
        <p:txBody>
          <a:bodyPr vert="horz" lIns="91440" tIns="45720" rIns="91440" bIns="45720" rtlCol="0" anchor="b">
            <a:normAutofit/>
          </a:bodyPr>
          <a:lstStyle/>
          <a:p>
            <a:pPr>
              <a:lnSpc>
                <a:spcPct val="90000"/>
              </a:lnSpc>
            </a:pPr>
            <a:r>
              <a:rPr lang="en-US" sz="2800" dirty="0">
                <a:solidFill>
                  <a:srgbClr val="FEFFFF"/>
                </a:solidFill>
                <a:latin typeface="Times New Roman" panose="02020603050405020304" pitchFamily="18" charset="0"/>
                <a:cs typeface="Times New Roman" panose="02020603050405020304" pitchFamily="18" charset="0"/>
              </a:rPr>
              <a:t>Financial Remedy Order Applications and Transfer of Tenancy Orders</a:t>
            </a:r>
          </a:p>
        </p:txBody>
      </p:sp>
      <p:sp>
        <p:nvSpPr>
          <p:cNvPr id="45" name="Freeform 5">
            <a:extLst>
              <a:ext uri="{FF2B5EF4-FFF2-40B4-BE49-F238E27FC236}">
                <a16:creationId xmlns:a16="http://schemas.microsoft.com/office/drawing/2014/main" id="{5F1B8348-CD6E-4561-A704-C232D9A2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5404022" cy="857047"/>
          </a:xfrm>
          <a:custGeom>
            <a:avLst/>
            <a:gdLst>
              <a:gd name="T0" fmla="*/ 1114 w 1117"/>
              <a:gd name="T1" fmla="*/ 77 h 163"/>
              <a:gd name="T2" fmla="*/ 1040 w 1117"/>
              <a:gd name="T3" fmla="*/ 3 h 163"/>
              <a:gd name="T4" fmla="*/ 1039 w 1117"/>
              <a:gd name="T5" fmla="*/ 2 h 163"/>
              <a:gd name="T6" fmla="*/ 1034 w 1117"/>
              <a:gd name="T7" fmla="*/ 0 h 163"/>
              <a:gd name="T8" fmla="*/ 578 w 1117"/>
              <a:gd name="T9" fmla="*/ 0 h 163"/>
              <a:gd name="T10" fmla="*/ 562 w 1117"/>
              <a:gd name="T11" fmla="*/ 0 h 163"/>
              <a:gd name="T12" fmla="*/ 440 w 1117"/>
              <a:gd name="T13" fmla="*/ 0 h 163"/>
              <a:gd name="T14" fmla="*/ 106 w 1117"/>
              <a:gd name="T15" fmla="*/ 0 h 163"/>
              <a:gd name="T16" fmla="*/ 0 w 1117"/>
              <a:gd name="T17" fmla="*/ 0 h 163"/>
              <a:gd name="T18" fmla="*/ 0 w 1117"/>
              <a:gd name="T19" fmla="*/ 163 h 163"/>
              <a:gd name="T20" fmla="*/ 106 w 1117"/>
              <a:gd name="T21" fmla="*/ 163 h 163"/>
              <a:gd name="T22" fmla="*/ 440 w 1117"/>
              <a:gd name="T23" fmla="*/ 163 h 163"/>
              <a:gd name="T24" fmla="*/ 562 w 1117"/>
              <a:gd name="T25" fmla="*/ 163 h 163"/>
              <a:gd name="T26" fmla="*/ 578 w 1117"/>
              <a:gd name="T27" fmla="*/ 163 h 163"/>
              <a:gd name="T28" fmla="*/ 1034 w 1117"/>
              <a:gd name="T29" fmla="*/ 163 h 163"/>
              <a:gd name="T30" fmla="*/ 1039 w 1117"/>
              <a:gd name="T31" fmla="*/ 161 h 163"/>
              <a:gd name="T32" fmla="*/ 1040 w 1117"/>
              <a:gd name="T33" fmla="*/ 160 h 163"/>
              <a:gd name="T34" fmla="*/ 1114 w 1117"/>
              <a:gd name="T35" fmla="*/ 86 h 163"/>
              <a:gd name="T36" fmla="*/ 1114 w 1117"/>
              <a:gd name="T37"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117" h="163">
                <a:moveTo>
                  <a:pt x="1114" y="77"/>
                </a:moveTo>
                <a:cubicBezTo>
                  <a:pt x="1040" y="3"/>
                  <a:pt x="1040" y="3"/>
                  <a:pt x="1040" y="3"/>
                </a:cubicBezTo>
                <a:cubicBezTo>
                  <a:pt x="1040" y="2"/>
                  <a:pt x="1039" y="2"/>
                  <a:pt x="1039" y="2"/>
                </a:cubicBezTo>
                <a:cubicBezTo>
                  <a:pt x="1038" y="1"/>
                  <a:pt x="1036" y="0"/>
                  <a:pt x="1034" y="0"/>
                </a:cubicBezTo>
                <a:cubicBezTo>
                  <a:pt x="578" y="0"/>
                  <a:pt x="578" y="0"/>
                  <a:pt x="578" y="0"/>
                </a:cubicBezTo>
                <a:cubicBezTo>
                  <a:pt x="562" y="0"/>
                  <a:pt x="562" y="0"/>
                  <a:pt x="562" y="0"/>
                </a:cubicBezTo>
                <a:cubicBezTo>
                  <a:pt x="440" y="0"/>
                  <a:pt x="440" y="0"/>
                  <a:pt x="440" y="0"/>
                </a:cubicBezTo>
                <a:cubicBezTo>
                  <a:pt x="106" y="0"/>
                  <a:pt x="106" y="0"/>
                  <a:pt x="106" y="0"/>
                </a:cubicBezTo>
                <a:cubicBezTo>
                  <a:pt x="0" y="0"/>
                  <a:pt x="0" y="0"/>
                  <a:pt x="0" y="0"/>
                </a:cubicBezTo>
                <a:cubicBezTo>
                  <a:pt x="0" y="163"/>
                  <a:pt x="0" y="163"/>
                  <a:pt x="0" y="163"/>
                </a:cubicBezTo>
                <a:cubicBezTo>
                  <a:pt x="106" y="163"/>
                  <a:pt x="106" y="163"/>
                  <a:pt x="106" y="163"/>
                </a:cubicBezTo>
                <a:cubicBezTo>
                  <a:pt x="440" y="163"/>
                  <a:pt x="440" y="163"/>
                  <a:pt x="440" y="163"/>
                </a:cubicBezTo>
                <a:cubicBezTo>
                  <a:pt x="562" y="163"/>
                  <a:pt x="562" y="163"/>
                  <a:pt x="562" y="163"/>
                </a:cubicBezTo>
                <a:cubicBezTo>
                  <a:pt x="578" y="163"/>
                  <a:pt x="578" y="163"/>
                  <a:pt x="578" y="163"/>
                </a:cubicBezTo>
                <a:cubicBezTo>
                  <a:pt x="1034" y="163"/>
                  <a:pt x="1034" y="163"/>
                  <a:pt x="1034" y="163"/>
                </a:cubicBezTo>
                <a:cubicBezTo>
                  <a:pt x="1036" y="163"/>
                  <a:pt x="1038" y="162"/>
                  <a:pt x="1039" y="161"/>
                </a:cubicBezTo>
                <a:cubicBezTo>
                  <a:pt x="1039" y="160"/>
                  <a:pt x="1040" y="160"/>
                  <a:pt x="1040" y="160"/>
                </a:cubicBezTo>
                <a:cubicBezTo>
                  <a:pt x="1114" y="86"/>
                  <a:pt x="1114" y="86"/>
                  <a:pt x="1114" y="86"/>
                </a:cubicBezTo>
                <a:cubicBezTo>
                  <a:pt x="1117" y="83"/>
                  <a:pt x="1117" y="79"/>
                  <a:pt x="1114"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pic>
        <p:nvPicPr>
          <p:cNvPr id="4" name="Picture 3" descr="A picture containing indoor, wooden&#10;&#10;Description automatically generated">
            <a:extLst>
              <a:ext uri="{FF2B5EF4-FFF2-40B4-BE49-F238E27FC236}">
                <a16:creationId xmlns:a16="http://schemas.microsoft.com/office/drawing/2014/main" id="{DA324A43-9D79-680B-E66B-95A1ACDD5F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95615" y="1204588"/>
            <a:ext cx="5640502" cy="346890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759116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1F1AB-3AA2-4247-BA02-D18A5BC2E505}"/>
              </a:ext>
            </a:extLst>
          </p:cNvPr>
          <p:cNvSpPr>
            <a:spLocks noGrp="1"/>
          </p:cNvSpPr>
          <p:nvPr>
            <p:ph type="title"/>
          </p:nvPr>
        </p:nvSpPr>
        <p:spPr>
          <a:xfrm>
            <a:off x="2850378" y="1716062"/>
            <a:ext cx="8202322" cy="1280890"/>
          </a:xfrm>
        </p:spPr>
        <p:txBody>
          <a:bodyPr>
            <a:normAutofit/>
          </a:bodyPr>
          <a:lstStyle/>
          <a:p>
            <a:r>
              <a:rPr lang="en-GB" sz="3200" dirty="0">
                <a:latin typeface="Times New Roman" panose="02020603050405020304" pitchFamily="18" charset="0"/>
                <a:cs typeface="Times New Roman" panose="02020603050405020304" pitchFamily="18" charset="0"/>
              </a:rPr>
              <a:t>This session will cover:</a:t>
            </a:r>
          </a:p>
        </p:txBody>
      </p:sp>
      <p:sp>
        <p:nvSpPr>
          <p:cNvPr id="3" name="Content Placeholder 2">
            <a:extLst>
              <a:ext uri="{FF2B5EF4-FFF2-40B4-BE49-F238E27FC236}">
                <a16:creationId xmlns:a16="http://schemas.microsoft.com/office/drawing/2014/main" id="{006CABEE-907A-45CD-8B3A-E2F971CFC04F}"/>
              </a:ext>
            </a:extLst>
          </p:cNvPr>
          <p:cNvSpPr>
            <a:spLocks noGrp="1"/>
          </p:cNvSpPr>
          <p:nvPr>
            <p:ph idx="1"/>
          </p:nvPr>
        </p:nvSpPr>
        <p:spPr>
          <a:xfrm>
            <a:off x="2850378" y="2843813"/>
            <a:ext cx="7101491" cy="2749118"/>
          </a:xfrm>
        </p:spPr>
        <p:txBody>
          <a:bodyPr>
            <a:normAutofit/>
          </a:bodyPr>
          <a:lstStyle/>
          <a:p>
            <a:pPr>
              <a:lnSpc>
                <a:spcPct val="250000"/>
              </a:lnSpc>
            </a:pPr>
            <a:r>
              <a:rPr lang="en-GB" sz="2000" dirty="0">
                <a:latin typeface="Times New Roman" panose="02020603050405020304" pitchFamily="18" charset="0"/>
                <a:cs typeface="Times New Roman" panose="02020603050405020304" pitchFamily="18" charset="0"/>
              </a:rPr>
              <a:t>Divorce and divorce proceedings</a:t>
            </a:r>
          </a:p>
          <a:p>
            <a:pPr>
              <a:lnSpc>
                <a:spcPct val="250000"/>
              </a:lnSpc>
            </a:pPr>
            <a:r>
              <a:rPr lang="en-GB" sz="2000" dirty="0">
                <a:latin typeface="Times New Roman" panose="02020603050405020304" pitchFamily="18" charset="0"/>
                <a:cs typeface="Times New Roman" panose="02020603050405020304" pitchFamily="18" charset="0"/>
              </a:rPr>
              <a:t>Financial Remedy Orders</a:t>
            </a:r>
          </a:p>
          <a:p>
            <a:pPr>
              <a:lnSpc>
                <a:spcPct val="250000"/>
              </a:lnSpc>
            </a:pPr>
            <a:r>
              <a:rPr lang="en-GB" sz="2000" dirty="0">
                <a:latin typeface="Times New Roman" panose="02020603050405020304" pitchFamily="18" charset="0"/>
                <a:cs typeface="Times New Roman" panose="02020603050405020304" pitchFamily="18" charset="0"/>
              </a:rPr>
              <a:t>Child Arrangements orders (CAO)</a:t>
            </a:r>
          </a:p>
        </p:txBody>
      </p:sp>
    </p:spTree>
    <p:extLst>
      <p:ext uri="{BB962C8B-B14F-4D97-AF65-F5344CB8AC3E}">
        <p14:creationId xmlns:p14="http://schemas.microsoft.com/office/powerpoint/2010/main" val="34310513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EC8E7-CD2C-ED52-44F4-ABF0989770F2}"/>
              </a:ext>
            </a:extLst>
          </p:cNvPr>
          <p:cNvSpPr>
            <a:spLocks noGrp="1"/>
          </p:cNvSpPr>
          <p:nvPr>
            <p:ph type="title"/>
          </p:nvPr>
        </p:nvSpPr>
        <p:spPr>
          <a:xfrm>
            <a:off x="2596638" y="1772402"/>
            <a:ext cx="8911687" cy="867339"/>
          </a:xfrm>
        </p:spPr>
        <p:txBody>
          <a:bodyPr>
            <a:normAutofit fontScale="90000"/>
          </a:bodyPr>
          <a:lstStyle/>
          <a:p>
            <a:r>
              <a:rPr lang="en-GB" sz="2800" b="0" i="0" dirty="0">
                <a:solidFill>
                  <a:schemeClr val="tx1"/>
                </a:solidFill>
                <a:effectLst/>
                <a:latin typeface="Times New Roman" panose="02020603050405020304" pitchFamily="18" charset="0"/>
                <a:cs typeface="Times New Roman" panose="02020603050405020304" pitchFamily="18" charset="0"/>
              </a:rPr>
              <a:t>What is a Financial Remedy Order?</a:t>
            </a:r>
            <a:br>
              <a:rPr lang="en-GB" sz="2800" b="0" i="0" dirty="0">
                <a:solidFill>
                  <a:schemeClr val="tx1"/>
                </a:solidFill>
                <a:effectLst/>
                <a:latin typeface="Times New Roman" panose="02020603050405020304" pitchFamily="18" charset="0"/>
                <a:cs typeface="Times New Roman" panose="02020603050405020304" pitchFamily="18" charset="0"/>
              </a:rPr>
            </a:br>
            <a:endParaRPr lang="en-GB" sz="2800"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368581FA-60D7-91A2-4603-D657D1DAEBD4}"/>
              </a:ext>
            </a:extLst>
          </p:cNvPr>
          <p:cNvSpPr>
            <a:spLocks noGrp="1"/>
          </p:cNvSpPr>
          <p:nvPr>
            <p:ph idx="1"/>
          </p:nvPr>
        </p:nvSpPr>
        <p:spPr>
          <a:xfrm>
            <a:off x="2592925" y="2914835"/>
            <a:ext cx="8915400" cy="2518299"/>
          </a:xfrm>
        </p:spPr>
        <p:txBody>
          <a:bodyPr/>
          <a:lstStyle/>
          <a:p>
            <a:pPr algn="l"/>
            <a:r>
              <a:rPr lang="en-GB" b="0" i="0" dirty="0">
                <a:solidFill>
                  <a:schemeClr val="tx1"/>
                </a:solidFill>
                <a:effectLst/>
                <a:latin typeface="Times New Roman" panose="02020603050405020304" pitchFamily="18" charset="0"/>
                <a:cs typeface="Times New Roman" panose="02020603050405020304" pitchFamily="18" charset="0"/>
              </a:rPr>
              <a:t>Financial remedy proceedings, which are now known as a financial remedy order, helps to settle the financial dispute between divorcing couples in court if they have been unable to resolve things during mediation.</a:t>
            </a:r>
          </a:p>
          <a:p>
            <a:pPr algn="l"/>
            <a:r>
              <a:rPr lang="en-GB" b="0" i="0" dirty="0">
                <a:solidFill>
                  <a:schemeClr val="tx1"/>
                </a:solidFill>
                <a:effectLst/>
                <a:latin typeface="Times New Roman" panose="02020603050405020304" pitchFamily="18" charset="0"/>
                <a:cs typeface="Times New Roman" panose="02020603050405020304" pitchFamily="18" charset="0"/>
              </a:rPr>
              <a:t>A financial remedy order can include lump sum payments, shares of pensions, ownerships of a property and regular payments for childcare and other needs</a:t>
            </a:r>
            <a:r>
              <a:rPr lang="en-GB" b="0" i="0" dirty="0">
                <a:solidFill>
                  <a:srgbClr val="6D6B78"/>
                </a:solidFill>
                <a:effectLst/>
                <a:latin typeface="Times New Roman" panose="02020603050405020304" pitchFamily="18" charset="0"/>
                <a:cs typeface="Times New Roman" panose="02020603050405020304" pitchFamily="18" charset="0"/>
              </a:rPr>
              <a:t>.</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78348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4E09E2-EBC0-C415-8362-304B74EECEEC}"/>
              </a:ext>
            </a:extLst>
          </p:cNvPr>
          <p:cNvSpPr>
            <a:spLocks noGrp="1"/>
          </p:cNvSpPr>
          <p:nvPr>
            <p:ph idx="1"/>
          </p:nvPr>
        </p:nvSpPr>
        <p:spPr>
          <a:xfrm>
            <a:off x="2766766" y="1414509"/>
            <a:ext cx="8915400" cy="4258322"/>
          </a:xfrm>
        </p:spPr>
        <p:txBody>
          <a:bodyPr/>
          <a:lstStyle/>
          <a:p>
            <a:pPr marL="0" indent="0" algn="l">
              <a:buNone/>
            </a:pPr>
            <a:r>
              <a:rPr lang="en-GB" i="0" dirty="0">
                <a:solidFill>
                  <a:srgbClr val="212529"/>
                </a:solidFill>
                <a:effectLst/>
                <a:latin typeface="Times New Roman" panose="02020603050405020304" pitchFamily="18" charset="0"/>
                <a:cs typeface="Times New Roman" panose="02020603050405020304" pitchFamily="18" charset="0"/>
              </a:rPr>
              <a:t>The contents of a financial remedy order will depend upon the financial position of the couple in question. Some orders may be very complicated, whereas others may be very straightforward. A financial remedy order will commonly include:</a:t>
            </a:r>
          </a:p>
          <a:p>
            <a:pPr algn="l">
              <a:buFont typeface="+mj-lt"/>
              <a:buAutoNum type="arabicPeriod"/>
            </a:pPr>
            <a:r>
              <a:rPr lang="en-GB" i="0" u="sng" dirty="0">
                <a:solidFill>
                  <a:schemeClr val="tx1"/>
                </a:solidFill>
                <a:effectLst/>
                <a:latin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Property adjustment order</a:t>
            </a:r>
            <a:r>
              <a:rPr lang="en-GB" i="0" dirty="0">
                <a:solidFill>
                  <a:schemeClr val="tx1"/>
                </a:solidFill>
                <a:effectLst/>
                <a:latin typeface="Times New Roman" panose="02020603050405020304" pitchFamily="18" charset="0"/>
                <a:cs typeface="Times New Roman" panose="02020603050405020304" pitchFamily="18" charset="0"/>
              </a:rPr>
              <a:t> – this is an order in connection with property. For example, a property adjustment order may provide for a sale or transfer of property.</a:t>
            </a:r>
          </a:p>
          <a:p>
            <a:pPr algn="l">
              <a:buFont typeface="+mj-lt"/>
              <a:buAutoNum type="arabicPeriod"/>
            </a:pPr>
            <a:r>
              <a:rPr lang="en-GB" i="0" dirty="0">
                <a:solidFill>
                  <a:schemeClr val="tx1"/>
                </a:solidFill>
                <a:effectLst/>
                <a:latin typeface="Times New Roman" panose="02020603050405020304" pitchFamily="18" charset="0"/>
                <a:cs typeface="Times New Roman" panose="02020603050405020304" pitchFamily="18" charset="0"/>
              </a:rPr>
              <a:t>Pension orders – this may include a </a:t>
            </a:r>
            <a:r>
              <a:rPr lang="en-GB" i="0" u="sng" dirty="0">
                <a:solidFill>
                  <a:schemeClr val="tx1"/>
                </a:solidFill>
                <a:effectLst/>
                <a:latin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pension sharing order</a:t>
            </a:r>
            <a:r>
              <a:rPr lang="en-GB" i="0" dirty="0">
                <a:solidFill>
                  <a:schemeClr val="tx1"/>
                </a:solidFill>
                <a:effectLst/>
                <a:latin typeface="Times New Roman" panose="02020603050405020304" pitchFamily="18" charset="0"/>
                <a:cs typeface="Times New Roman" panose="02020603050405020304" pitchFamily="18" charset="0"/>
              </a:rPr>
              <a:t> or alternatively, a pension attachment order.</a:t>
            </a:r>
          </a:p>
          <a:p>
            <a:pPr algn="l">
              <a:buFont typeface="+mj-lt"/>
              <a:buAutoNum type="arabicPeriod"/>
            </a:pPr>
            <a:r>
              <a:rPr lang="en-GB" i="0" dirty="0">
                <a:solidFill>
                  <a:schemeClr val="tx1"/>
                </a:solidFill>
                <a:effectLst/>
                <a:latin typeface="Times New Roman" panose="02020603050405020304" pitchFamily="18" charset="0"/>
                <a:cs typeface="Times New Roman" panose="02020603050405020304" pitchFamily="18" charset="0"/>
              </a:rPr>
              <a:t>Periodical payments orders – this is an order for either spousal or child maintenance.</a:t>
            </a:r>
          </a:p>
          <a:p>
            <a:pPr algn="l">
              <a:buFont typeface="+mj-lt"/>
              <a:buAutoNum type="arabicPeriod"/>
            </a:pPr>
            <a:r>
              <a:rPr lang="en-GB" i="0" dirty="0">
                <a:solidFill>
                  <a:schemeClr val="tx1"/>
                </a:solidFill>
                <a:effectLst/>
                <a:latin typeface="Times New Roman" panose="02020603050405020304" pitchFamily="18" charset="0"/>
                <a:cs typeface="Times New Roman" panose="02020603050405020304" pitchFamily="18" charset="0"/>
              </a:rPr>
              <a:t>Clean break order – this is an order effectively confirming that there is a clean break, i.e., that the court is not making any order in relation to a particular asset.</a:t>
            </a:r>
          </a:p>
          <a:p>
            <a:pPr marL="0" indent="0" algn="l">
              <a:buNone/>
            </a:pPr>
            <a:r>
              <a:rPr lang="en-GB" i="0" dirty="0">
                <a:solidFill>
                  <a:schemeClr val="tx1"/>
                </a:solidFill>
                <a:effectLst/>
                <a:latin typeface="Times New Roman" panose="02020603050405020304" pitchFamily="18" charset="0"/>
                <a:cs typeface="Times New Roman" panose="02020603050405020304" pitchFamily="18" charset="0"/>
              </a:rPr>
              <a:t>The court has extremely wide powers on divorce or dissolution of a ci</a:t>
            </a:r>
            <a:r>
              <a:rPr lang="en-GB" i="0" dirty="0">
                <a:solidFill>
                  <a:srgbClr val="212529"/>
                </a:solidFill>
                <a:effectLst/>
                <a:latin typeface="Times New Roman" panose="02020603050405020304" pitchFamily="18" charset="0"/>
                <a:cs typeface="Times New Roman" panose="02020603050405020304" pitchFamily="18" charset="0"/>
              </a:rPr>
              <a:t>vil</a:t>
            </a:r>
          </a:p>
          <a:p>
            <a:endParaRPr lang="en-GB" dirty="0"/>
          </a:p>
        </p:txBody>
      </p:sp>
    </p:spTree>
    <p:extLst>
      <p:ext uri="{BB962C8B-B14F-4D97-AF65-F5344CB8AC3E}">
        <p14:creationId xmlns:p14="http://schemas.microsoft.com/office/powerpoint/2010/main" val="29502689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F904972-9E98-A71C-C787-6B73EBC377B0}"/>
              </a:ext>
            </a:extLst>
          </p:cNvPr>
          <p:cNvSpPr>
            <a:spLocks noGrp="1"/>
          </p:cNvSpPr>
          <p:nvPr>
            <p:ph idx="1"/>
          </p:nvPr>
        </p:nvSpPr>
        <p:spPr>
          <a:xfrm>
            <a:off x="2370337" y="594804"/>
            <a:ext cx="9383697" cy="5877017"/>
          </a:xfrm>
        </p:spPr>
        <p:txBody>
          <a:bodyPr>
            <a:normAutofit fontScale="85000" lnSpcReduction="10000"/>
          </a:bodyPr>
          <a:lstStyle/>
          <a:p>
            <a:pPr marL="0" indent="0" algn="just">
              <a:buNone/>
            </a:pPr>
            <a:r>
              <a:rPr lang="en-GB" b="1" i="0" dirty="0">
                <a:solidFill>
                  <a:srgbClr val="212529"/>
                </a:solidFill>
                <a:effectLst/>
                <a:latin typeface="Times New Roman" panose="02020603050405020304" pitchFamily="18" charset="0"/>
                <a:cs typeface="Times New Roman" panose="02020603050405020304" pitchFamily="18" charset="0"/>
              </a:rPr>
              <a:t>What will the court take into consideration?</a:t>
            </a:r>
          </a:p>
          <a:p>
            <a:pPr marL="0" indent="0" algn="just">
              <a:buNone/>
            </a:pPr>
            <a:r>
              <a:rPr lang="en-GB" b="0" i="0" dirty="0">
                <a:solidFill>
                  <a:srgbClr val="212529"/>
                </a:solidFill>
                <a:effectLst/>
                <a:latin typeface="Times New Roman" panose="02020603050405020304" pitchFamily="18" charset="0"/>
                <a:cs typeface="Times New Roman" panose="02020603050405020304" pitchFamily="18" charset="0"/>
              </a:rPr>
              <a:t>In deciding what an appropriate financial remedy order the court should make, the court will take into account all the circumstances of the case. The court’s primary consideration will be the welfare of any children under the age of 18.  In addition to this, the court will consider the factors set out at section 25 of the Matrimonial Causes Act 1973 (in the event of divorce) and Schedule 5, Part 5, paragraph 21 of the Civil Partnership Act 2004 (in the event of dissolution). </a:t>
            </a:r>
          </a:p>
          <a:p>
            <a:pPr marL="0" indent="0" algn="just">
              <a:buNone/>
            </a:pPr>
            <a:r>
              <a:rPr lang="en-GB" b="0" i="0" dirty="0">
                <a:solidFill>
                  <a:srgbClr val="212529"/>
                </a:solidFill>
                <a:effectLst/>
                <a:latin typeface="Times New Roman" panose="02020603050405020304" pitchFamily="18" charset="0"/>
                <a:cs typeface="Times New Roman" panose="02020603050405020304" pitchFamily="18" charset="0"/>
              </a:rPr>
              <a:t>The factors are as follows:</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the income, earning capacity, property and other financial resources which each of the parties to the marriage/ civil partnership has or is likely to have in the foreseeable future, including in the case of earning capacity any increase in that capacity which it would in the opinion of the court be reasonable to expect a party to the marriage/ civil partnership to take steps to acquire;</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the financial needs, obligations and responsibilities which each of the parties to the marriage has or is likely to have in the foreseeable future;</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the standard of living enjoyed by the family before the breakdown of the marriage/ civil partnership;</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the age of each party to the marriage and the duration of the marriage/ civil partnership;</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any physical or mental disability of either of the parties to the marriage/ civil partnership;</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the contributions which each of the parties has made or is likely in the foreseeable future to make to the welfare of the family, including any contribution by looking after the home or caring for the family;</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the conduct of each of the parties, if that conduct is such that it would in the opinion of the court be inequitable to disregard it;</a:t>
            </a:r>
          </a:p>
          <a:p>
            <a:pPr algn="just">
              <a:buFont typeface="+mj-lt"/>
              <a:buAutoNum type="alphaLcParenR"/>
            </a:pPr>
            <a:r>
              <a:rPr lang="en-GB" b="0" i="0" dirty="0">
                <a:solidFill>
                  <a:srgbClr val="212529"/>
                </a:solidFill>
                <a:effectLst/>
                <a:latin typeface="Times New Roman" panose="02020603050405020304" pitchFamily="18" charset="0"/>
                <a:cs typeface="Times New Roman" panose="02020603050405020304" pitchFamily="18" charset="0"/>
              </a:rPr>
              <a:t>the value to each of the parties to the marriage/ civil partnership of any benefit which, by reason of the dissolution or annulment of the marriage/ civil partnership, that party will lose the chance of acquiring.</a:t>
            </a:r>
          </a:p>
          <a:p>
            <a:endParaRPr lang="en-GB" dirty="0"/>
          </a:p>
        </p:txBody>
      </p:sp>
    </p:spTree>
    <p:extLst>
      <p:ext uri="{BB962C8B-B14F-4D97-AF65-F5344CB8AC3E}">
        <p14:creationId xmlns:p14="http://schemas.microsoft.com/office/powerpoint/2010/main" val="34173679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65BC5-9B15-7E72-68A4-F3A73D5427FA}"/>
              </a:ext>
            </a:extLst>
          </p:cNvPr>
          <p:cNvSpPr>
            <a:spLocks noGrp="1"/>
          </p:cNvSpPr>
          <p:nvPr>
            <p:ph type="title"/>
          </p:nvPr>
        </p:nvSpPr>
        <p:spPr>
          <a:xfrm>
            <a:off x="2592925" y="1065320"/>
            <a:ext cx="8911687" cy="839680"/>
          </a:xfrm>
        </p:spPr>
        <p:txBody>
          <a:bodyPr>
            <a:normAutofit/>
          </a:bodyPr>
          <a:lstStyle/>
          <a:p>
            <a:r>
              <a:rPr lang="en-GB" sz="2800" b="1" i="0" dirty="0">
                <a:solidFill>
                  <a:srgbClr val="212529"/>
                </a:solidFill>
                <a:effectLst/>
                <a:latin typeface="Times New Roman" panose="02020603050405020304" pitchFamily="18" charset="0"/>
                <a:cs typeface="Times New Roman" panose="02020603050405020304" pitchFamily="18" charset="0"/>
              </a:rPr>
              <a:t>Pre-court procedure</a:t>
            </a:r>
            <a:br>
              <a:rPr lang="en-GB" sz="1800" b="1" i="0" dirty="0">
                <a:solidFill>
                  <a:srgbClr val="212529"/>
                </a:solidFill>
                <a:effectLst/>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AF4C7DB-785D-2E01-C7D7-29D0898496DE}"/>
              </a:ext>
            </a:extLst>
          </p:cNvPr>
          <p:cNvSpPr>
            <a:spLocks noGrp="1"/>
          </p:cNvSpPr>
          <p:nvPr>
            <p:ph idx="1"/>
          </p:nvPr>
        </p:nvSpPr>
        <p:spPr/>
        <p:txBody>
          <a:bodyPr>
            <a:normAutofit/>
          </a:bodyPr>
          <a:lstStyle/>
          <a:p>
            <a:pPr marL="0" indent="0" algn="l">
              <a:buNone/>
            </a:pPr>
            <a:r>
              <a:rPr lang="en-GB" b="0" i="0" dirty="0">
                <a:solidFill>
                  <a:srgbClr val="212529"/>
                </a:solidFill>
                <a:effectLst/>
                <a:latin typeface="Times New Roman" panose="02020603050405020304" pitchFamily="18" charset="0"/>
                <a:cs typeface="Times New Roman" panose="02020603050405020304" pitchFamily="18" charset="0"/>
              </a:rPr>
              <a:t>Prior to issuing an application for a financial remedy order it is first necessary to consider whether there is any prospect of resolving the matter out of court. There is a requirement for a couple who wish to engage in court proceedings to first attend a Mediation Information and an Assessment Meeting (MIAM). However, mediation is not appropriate in every case.</a:t>
            </a:r>
          </a:p>
          <a:p>
            <a:pPr marL="0" indent="0" algn="l">
              <a:buNone/>
            </a:pPr>
            <a:endParaRPr lang="en-GB" b="0" i="0" dirty="0">
              <a:solidFill>
                <a:srgbClr val="212529"/>
              </a:solidFill>
              <a:effectLst/>
              <a:latin typeface="Times New Roman" panose="02020603050405020304" pitchFamily="18" charset="0"/>
              <a:cs typeface="Times New Roman" panose="02020603050405020304" pitchFamily="18" charset="0"/>
            </a:endParaRPr>
          </a:p>
          <a:p>
            <a:pPr marL="0" indent="0" algn="l">
              <a:buNone/>
            </a:pPr>
            <a:r>
              <a:rPr lang="en-GB" b="0" i="0" dirty="0">
                <a:solidFill>
                  <a:srgbClr val="212529"/>
                </a:solidFill>
                <a:effectLst/>
                <a:latin typeface="Times New Roman" panose="02020603050405020304" pitchFamily="18" charset="0"/>
                <a:cs typeface="Times New Roman" panose="02020603050405020304" pitchFamily="18" charset="0"/>
              </a:rPr>
              <a:t>Once a MIAM has been attended you would then prepare Form A which is the application for a financial remedy order. The relevant court fee will need to be paid or a ‘help with fees’ application form can be filed</a:t>
            </a:r>
            <a:r>
              <a:rPr lang="en-GB" dirty="0">
                <a:solidFill>
                  <a:srgbClr val="212529"/>
                </a:solidFill>
                <a:latin typeface="Times New Roman" panose="02020603050405020304" pitchFamily="18" charset="0"/>
                <a:cs typeface="Times New Roman" panose="02020603050405020304" pitchFamily="18" charset="0"/>
              </a:rPr>
              <a:t>.</a:t>
            </a:r>
            <a:endParaRPr lang="en-GB" b="0" i="0" dirty="0">
              <a:solidFill>
                <a:srgbClr val="212529"/>
              </a:solidFill>
              <a:effectLst/>
              <a:latin typeface="Times New Roman" panose="02020603050405020304" pitchFamily="18" charset="0"/>
              <a:cs typeface="Times New Roman" panose="02020603050405020304" pitchFamily="18" charset="0"/>
            </a:endParaRPr>
          </a:p>
          <a:p>
            <a:pPr marL="0" indent="0" algn="l">
              <a:buNone/>
            </a:pPr>
            <a:endParaRPr lang="en-GB" b="0" i="0" dirty="0">
              <a:solidFill>
                <a:srgbClr val="212529"/>
              </a:solidFill>
              <a:effectLst/>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67483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E7FE2-448A-7B6F-C136-F4447356573B}"/>
              </a:ext>
            </a:extLst>
          </p:cNvPr>
          <p:cNvSpPr>
            <a:spLocks noGrp="1"/>
          </p:cNvSpPr>
          <p:nvPr>
            <p:ph type="title"/>
          </p:nvPr>
        </p:nvSpPr>
        <p:spPr>
          <a:xfrm>
            <a:off x="2592925" y="1103504"/>
            <a:ext cx="8911687" cy="743051"/>
          </a:xfrm>
        </p:spPr>
        <p:txBody>
          <a:bodyPr>
            <a:normAutofit fontScale="90000"/>
          </a:bodyPr>
          <a:lstStyle/>
          <a:p>
            <a:r>
              <a:rPr lang="en-GB" sz="3100" b="1" i="0" dirty="0">
                <a:solidFill>
                  <a:srgbClr val="212529"/>
                </a:solidFill>
                <a:effectLst/>
                <a:latin typeface="Times New Roman" panose="02020603050405020304" pitchFamily="18" charset="0"/>
                <a:cs typeface="Times New Roman" panose="02020603050405020304" pitchFamily="18" charset="0"/>
              </a:rPr>
              <a:t>The first appointment</a:t>
            </a:r>
            <a:br>
              <a:rPr lang="en-GB" sz="1800" b="1" i="0" dirty="0">
                <a:solidFill>
                  <a:srgbClr val="212529"/>
                </a:solidFill>
                <a:effectLst/>
                <a:latin typeface="Times New Roman" panose="02020603050405020304" pitchFamily="18" charset="0"/>
                <a:cs typeface="Times New Roman" panose="02020603050405020304" pitchFamily="18" charset="0"/>
              </a:rPr>
            </a:br>
            <a:endParaRPr lang="en-GB" sz="18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0FB1A29-70CB-AE6A-1ECF-84AECCB8B907}"/>
              </a:ext>
            </a:extLst>
          </p:cNvPr>
          <p:cNvSpPr>
            <a:spLocks noGrp="1"/>
          </p:cNvSpPr>
          <p:nvPr>
            <p:ph idx="1"/>
          </p:nvPr>
        </p:nvSpPr>
        <p:spPr/>
        <p:txBody>
          <a:bodyPr>
            <a:normAutofit/>
          </a:bodyPr>
          <a:lstStyle/>
          <a:p>
            <a:pPr marL="0" indent="0" algn="l">
              <a:buNone/>
            </a:pPr>
            <a:r>
              <a:rPr lang="en-GB" b="0" i="0" dirty="0">
                <a:solidFill>
                  <a:srgbClr val="212529"/>
                </a:solidFill>
                <a:effectLst/>
                <a:latin typeface="Times New Roman" panose="02020603050405020304" pitchFamily="18" charset="0"/>
                <a:cs typeface="Times New Roman" panose="02020603050405020304" pitchFamily="18" charset="0"/>
              </a:rPr>
              <a:t>Once your Form A has been issued a few weeks thereafter, you will receive the Notice of First Appointment.  This document will set out the steps that will need to be taken before the first court hearing which is known as the first appointment. </a:t>
            </a:r>
          </a:p>
          <a:p>
            <a:pPr marL="0" indent="0" algn="l">
              <a:buNone/>
            </a:pPr>
            <a:r>
              <a:rPr lang="en-GB" b="0" i="0" dirty="0">
                <a:solidFill>
                  <a:srgbClr val="212529"/>
                </a:solidFill>
                <a:effectLst/>
                <a:latin typeface="Times New Roman" panose="02020603050405020304" pitchFamily="18" charset="0"/>
                <a:cs typeface="Times New Roman" panose="02020603050405020304" pitchFamily="18" charset="0"/>
              </a:rPr>
              <a:t>In advance of the first appointment, the first step to take will be to complete a </a:t>
            </a:r>
            <a:r>
              <a:rPr lang="en-GB" b="1" i="0" u="sng" dirty="0">
                <a:solidFill>
                  <a:srgbClr val="855C45"/>
                </a:solidFill>
                <a:effectLst/>
                <a:latin typeface="Times New Roman" panose="02020603050405020304" pitchFamily="18" charset="0"/>
                <a:cs typeface="Times New Roman" panose="02020603050405020304" pitchFamily="18" charset="0"/>
                <a:hlinkClick r:id="rId2"/>
              </a:rPr>
              <a:t>Form E </a:t>
            </a:r>
            <a:r>
              <a:rPr lang="en-GB" b="0" i="0" dirty="0">
                <a:solidFill>
                  <a:srgbClr val="212529"/>
                </a:solidFill>
                <a:effectLst/>
                <a:latin typeface="Times New Roman" panose="02020603050405020304" pitchFamily="18" charset="0"/>
                <a:cs typeface="Times New Roman" panose="02020603050405020304" pitchFamily="18" charset="0"/>
              </a:rPr>
              <a:t>which is a document that sets out each person’s assets, liabilities, income, outgoings and other relevant financial considerations.  Those Forms E are then exchanged between the parties.</a:t>
            </a:r>
          </a:p>
          <a:p>
            <a:pPr marL="0" indent="0" algn="l">
              <a:buNone/>
            </a:pPr>
            <a:r>
              <a:rPr lang="en-GB" b="0" i="0" dirty="0">
                <a:solidFill>
                  <a:srgbClr val="212529"/>
                </a:solidFill>
                <a:effectLst/>
                <a:latin typeface="Times New Roman" panose="02020603050405020304" pitchFamily="18" charset="0"/>
                <a:cs typeface="Times New Roman" panose="02020603050405020304" pitchFamily="18" charset="0"/>
              </a:rPr>
              <a:t>Consequently, each person will then prepare various other documents in readiness for the first court hearing.  This will include a questionnaire of any requests for further information, </a:t>
            </a:r>
            <a:r>
              <a:rPr lang="en-GB" b="0" i="0" dirty="0">
                <a:solidFill>
                  <a:schemeClr val="tx1"/>
                </a:solidFill>
                <a:effectLst/>
                <a:latin typeface="Times New Roman" panose="02020603050405020304" pitchFamily="18" charset="0"/>
                <a:cs typeface="Times New Roman" panose="02020603050405020304" pitchFamily="18" charset="0"/>
              </a:rPr>
              <a:t>a Chronology (detailing the relevant dates in the Marriage) and the Statement of Issues. </a:t>
            </a:r>
          </a:p>
          <a:p>
            <a:pPr marL="0" indent="0" algn="l">
              <a:buNone/>
            </a:pPr>
            <a:r>
              <a:rPr lang="en-GB" b="0" i="0" dirty="0">
                <a:solidFill>
                  <a:schemeClr val="tx1"/>
                </a:solidFill>
                <a:effectLst/>
                <a:latin typeface="Times New Roman" panose="02020603050405020304" pitchFamily="18" charset="0"/>
                <a:cs typeface="Times New Roman" panose="02020603050405020304" pitchFamily="18" charset="0"/>
              </a:rPr>
              <a:t>This usually needs to be 14 days before the First Appointment and is served upon the other party.</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22353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03DF98-55C3-775D-F582-F2936554ED8C}"/>
              </a:ext>
            </a:extLst>
          </p:cNvPr>
          <p:cNvSpPr>
            <a:spLocks noGrp="1"/>
          </p:cNvSpPr>
          <p:nvPr>
            <p:ph idx="1"/>
          </p:nvPr>
        </p:nvSpPr>
        <p:spPr>
          <a:xfrm>
            <a:off x="2669111" y="1689717"/>
            <a:ext cx="8915400" cy="3777622"/>
          </a:xfrm>
        </p:spPr>
        <p:txBody>
          <a:bodyPr/>
          <a:lstStyle/>
          <a:p>
            <a:pPr marL="0" indent="0" algn="l">
              <a:buNone/>
            </a:pPr>
            <a:r>
              <a:rPr lang="en-GB" b="0" i="0" dirty="0">
                <a:solidFill>
                  <a:srgbClr val="505D68"/>
                </a:solidFill>
                <a:effectLst/>
                <a:latin typeface="Times New Roman" panose="02020603050405020304" pitchFamily="18" charset="0"/>
                <a:cs typeface="Times New Roman" panose="02020603050405020304" pitchFamily="18" charset="0"/>
              </a:rPr>
              <a:t>If agreement is not reached at the First Appointment, the judge will set a </a:t>
            </a:r>
            <a:r>
              <a:rPr lang="en-GB" b="1" i="0" dirty="0">
                <a:solidFill>
                  <a:srgbClr val="505D68"/>
                </a:solidFill>
                <a:effectLst/>
                <a:latin typeface="Times New Roman" panose="02020603050405020304" pitchFamily="18" charset="0"/>
                <a:cs typeface="Times New Roman" panose="02020603050405020304" pitchFamily="18" charset="0"/>
              </a:rPr>
              <a:t>Financial Dispute Resolution Hearing (FDR Hearing)</a:t>
            </a:r>
            <a:r>
              <a:rPr lang="en-GB" b="0" i="0" dirty="0">
                <a:solidFill>
                  <a:srgbClr val="505D68"/>
                </a:solidFill>
                <a:effectLst/>
                <a:latin typeface="Times New Roman" panose="02020603050405020304" pitchFamily="18" charset="0"/>
                <a:cs typeface="Times New Roman" panose="02020603050405020304" pitchFamily="18" charset="0"/>
              </a:rPr>
              <a:t>. At this hearing, the judge may say what they think would be a reasonable financial settlement and further negotiations will proceed. If you are able to come to an agreement during this hearing, the judge will approve it and a Consent Order can be made.</a:t>
            </a:r>
          </a:p>
          <a:p>
            <a:pPr marL="0" indent="0" algn="l">
              <a:buNone/>
            </a:pPr>
            <a:endParaRPr lang="en-GB" b="0" i="0" dirty="0">
              <a:solidFill>
                <a:srgbClr val="505D68"/>
              </a:solidFill>
              <a:effectLst/>
              <a:latin typeface="Times New Roman" panose="02020603050405020304" pitchFamily="18" charset="0"/>
              <a:cs typeface="Times New Roman" panose="02020603050405020304" pitchFamily="18" charset="0"/>
            </a:endParaRPr>
          </a:p>
          <a:p>
            <a:pPr marL="0" indent="0" algn="l">
              <a:buNone/>
            </a:pPr>
            <a:r>
              <a:rPr lang="en-GB" b="0" i="0" dirty="0">
                <a:solidFill>
                  <a:srgbClr val="505D68"/>
                </a:solidFill>
                <a:effectLst/>
                <a:latin typeface="Times New Roman" panose="02020603050405020304" pitchFamily="18" charset="0"/>
                <a:cs typeface="Times New Roman" panose="02020603050405020304" pitchFamily="18" charset="0"/>
              </a:rPr>
              <a:t>If agreement is not reached at the </a:t>
            </a:r>
            <a:r>
              <a:rPr lang="en-GB" b="1" i="0" dirty="0">
                <a:solidFill>
                  <a:srgbClr val="505D68"/>
                </a:solidFill>
                <a:effectLst/>
                <a:latin typeface="Times New Roman" panose="02020603050405020304" pitchFamily="18" charset="0"/>
                <a:cs typeface="Times New Roman" panose="02020603050405020304" pitchFamily="18" charset="0"/>
              </a:rPr>
              <a:t>FDR Hearing</a:t>
            </a:r>
            <a:r>
              <a:rPr lang="en-GB" b="0" i="0" dirty="0">
                <a:solidFill>
                  <a:srgbClr val="505D68"/>
                </a:solidFill>
                <a:effectLst/>
                <a:latin typeface="Times New Roman" panose="02020603050405020304" pitchFamily="18" charset="0"/>
                <a:cs typeface="Times New Roman" panose="02020603050405020304" pitchFamily="18" charset="0"/>
              </a:rPr>
              <a:t>, the judge will set a Final Hearing. At this hearing, the judge will make a final decision about how finances should be arranged and will make a Financial Remedy Order.</a:t>
            </a: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31080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AD655-001B-477A-D3ED-AA5F005C8809}"/>
              </a:ext>
            </a:extLst>
          </p:cNvPr>
          <p:cNvSpPr>
            <a:spLocks noGrp="1"/>
          </p:cNvSpPr>
          <p:nvPr>
            <p:ph type="title"/>
          </p:nvPr>
        </p:nvSpPr>
        <p:spPr>
          <a:xfrm>
            <a:off x="2592925" y="852710"/>
            <a:ext cx="8911687" cy="1280890"/>
          </a:xfrm>
        </p:spPr>
        <p:txBody>
          <a:bodyPr/>
          <a:lstStyle/>
          <a:p>
            <a:r>
              <a:rPr lang="en-GB" b="1" u="sng" dirty="0">
                <a:latin typeface="Times New Roman" panose="02020603050405020304" pitchFamily="18" charset="0"/>
                <a:cs typeface="Times New Roman" panose="02020603050405020304" pitchFamily="18" charset="0"/>
              </a:rPr>
              <a:t>Transfer of Tenancy Orders</a:t>
            </a:r>
          </a:p>
        </p:txBody>
      </p:sp>
      <p:sp>
        <p:nvSpPr>
          <p:cNvPr id="3" name="Content Placeholder 2">
            <a:extLst>
              <a:ext uri="{FF2B5EF4-FFF2-40B4-BE49-F238E27FC236}">
                <a16:creationId xmlns:a16="http://schemas.microsoft.com/office/drawing/2014/main" id="{E3045940-B462-FF07-4BC4-7CE4AEE13FA0}"/>
              </a:ext>
            </a:extLst>
          </p:cNvPr>
          <p:cNvSpPr>
            <a:spLocks noGrp="1"/>
          </p:cNvSpPr>
          <p:nvPr>
            <p:ph idx="1"/>
          </p:nvPr>
        </p:nvSpPr>
        <p:spPr/>
        <p:txBody>
          <a:bodyPr/>
          <a:lstStyle/>
          <a:p>
            <a:r>
              <a:rPr lang="en-GB" dirty="0">
                <a:solidFill>
                  <a:srgbClr val="39393A"/>
                </a:solidFill>
                <a:latin typeface="Times New Roman" panose="02020603050405020304" pitchFamily="18" charset="0"/>
                <a:cs typeface="Times New Roman" panose="02020603050405020304" pitchFamily="18" charset="0"/>
              </a:rPr>
              <a:t>I</a:t>
            </a:r>
            <a:r>
              <a:rPr lang="en-GB" b="0" i="0" dirty="0">
                <a:solidFill>
                  <a:srgbClr val="39393A"/>
                </a:solidFill>
                <a:effectLst/>
                <a:latin typeface="Times New Roman" panose="02020603050405020304" pitchFamily="18" charset="0"/>
                <a:cs typeface="Times New Roman" panose="02020603050405020304" pitchFamily="18" charset="0"/>
              </a:rPr>
              <a:t>f one spouse is entitled, either in their own right or jointly with the other spouse, to occupy a dwelling house by virtue of a relevant tenancy, the court may make a transfer of tenancy order on granting a decree of divorce, a decree of nullity of marriage or a decree of judicial separation or at any time thereafter (whether, in the case of a decree of divorce or nullity of marriage, before or after the decree is made absolute).</a:t>
            </a:r>
          </a:p>
          <a:p>
            <a:pPr algn="l" fontAlgn="base"/>
            <a:r>
              <a:rPr lang="en-GB" b="0" i="0" dirty="0">
                <a:solidFill>
                  <a:srgbClr val="39393A"/>
                </a:solidFill>
                <a:effectLst/>
                <a:latin typeface="Times New Roman" panose="02020603050405020304" pitchFamily="18" charset="0"/>
                <a:cs typeface="Times New Roman" panose="02020603050405020304" pitchFamily="18" charset="0"/>
              </a:rPr>
              <a:t>The power to transfer the tenancy to a former spouse arises on decree nisi and the order becomes effective on decree absolute.</a:t>
            </a:r>
          </a:p>
          <a:p>
            <a:pPr algn="l" fontAlgn="base"/>
            <a:r>
              <a:rPr lang="en-GB" b="0" i="0" dirty="0">
                <a:solidFill>
                  <a:srgbClr val="39393A"/>
                </a:solidFill>
                <a:effectLst/>
                <a:latin typeface="Times New Roman" panose="02020603050405020304" pitchFamily="18" charset="0"/>
                <a:cs typeface="Times New Roman" panose="02020603050405020304" pitchFamily="18" charset="0"/>
              </a:rPr>
              <a:t>If, however, either spouse remarries that spouse will not be entitled to apply for a transfer of tenancy order. If one spous</a:t>
            </a:r>
            <a:r>
              <a:rPr lang="en-GB" dirty="0">
                <a:solidFill>
                  <a:srgbClr val="39393A"/>
                </a:solidFill>
                <a:latin typeface="Times New Roman" panose="02020603050405020304" pitchFamily="18" charset="0"/>
                <a:cs typeface="Times New Roman" panose="02020603050405020304" pitchFamily="18" charset="0"/>
              </a:rPr>
              <a:t>e remarries, that spouse might be able to apply for a transfer of tenancy order under the Children Act. </a:t>
            </a:r>
            <a:endParaRPr lang="en-GB" b="0" i="0" dirty="0">
              <a:solidFill>
                <a:srgbClr val="39393A"/>
              </a:solidFill>
              <a:effectLst/>
              <a:latin typeface="Times New Roman" panose="02020603050405020304" pitchFamily="18" charset="0"/>
              <a:cs typeface="Times New Roman" panose="02020603050405020304" pitchFamily="18" charset="0"/>
            </a:endParaRPr>
          </a:p>
          <a:p>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7209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36310BB-7606-899E-6843-37FFAE3B8FA6}"/>
              </a:ext>
            </a:extLst>
          </p:cNvPr>
          <p:cNvSpPr>
            <a:spLocks noGrp="1"/>
          </p:cNvSpPr>
          <p:nvPr>
            <p:ph idx="1"/>
          </p:nvPr>
        </p:nvSpPr>
        <p:spPr>
          <a:xfrm>
            <a:off x="2556768" y="1162974"/>
            <a:ext cx="8725901" cy="4943556"/>
          </a:xfrm>
        </p:spPr>
        <p:txBody>
          <a:bodyPr>
            <a:normAutofit/>
          </a:bodyPr>
          <a:lstStyle/>
          <a:p>
            <a:pPr marL="0" indent="0" algn="just">
              <a:buNone/>
            </a:pPr>
            <a:r>
              <a:rPr lang="en-GB" b="1" i="0" dirty="0">
                <a:solidFill>
                  <a:srgbClr val="333333"/>
                </a:solidFill>
                <a:effectLst/>
                <a:latin typeface="Times New Roman" panose="02020603050405020304" pitchFamily="18" charset="0"/>
                <a:cs typeface="Times New Roman" panose="02020603050405020304" pitchFamily="18" charset="0"/>
              </a:rPr>
              <a:t>Matrimonial Causes Act</a:t>
            </a:r>
          </a:p>
          <a:p>
            <a:pPr algn="just"/>
            <a:r>
              <a:rPr lang="en-GB" b="0" i="0" dirty="0">
                <a:solidFill>
                  <a:srgbClr val="333333"/>
                </a:solidFill>
                <a:effectLst/>
                <a:latin typeface="Times New Roman" panose="02020603050405020304" pitchFamily="18" charset="0"/>
                <a:cs typeface="Times New Roman" panose="02020603050405020304" pitchFamily="18" charset="0"/>
              </a:rPr>
              <a:t>A tenancy can be transferred under the Matrimonial Causes Act 1973 by applying for a property adjustment order in conjunction with divorce, judicial separation, dissolution of a civil partnership or nullity proceedings. </a:t>
            </a:r>
          </a:p>
          <a:p>
            <a:pPr marL="0" indent="0" algn="just">
              <a:buNone/>
            </a:pPr>
            <a:endParaRPr lang="en-GB" b="0" i="0" dirty="0">
              <a:solidFill>
                <a:srgbClr val="333333"/>
              </a:solidFill>
              <a:effectLst/>
              <a:latin typeface="Times New Roman" panose="02020603050405020304" pitchFamily="18" charset="0"/>
              <a:cs typeface="Times New Roman" panose="02020603050405020304" pitchFamily="18" charset="0"/>
            </a:endParaRPr>
          </a:p>
          <a:p>
            <a:pPr marL="0" indent="0" algn="just">
              <a:buNone/>
            </a:pPr>
            <a:r>
              <a:rPr lang="en-GB" b="1" i="0" dirty="0">
                <a:solidFill>
                  <a:srgbClr val="333333"/>
                </a:solidFill>
                <a:effectLst/>
                <a:latin typeface="Times New Roman" panose="02020603050405020304" pitchFamily="18" charset="0"/>
                <a:cs typeface="Times New Roman" panose="02020603050405020304" pitchFamily="18" charset="0"/>
              </a:rPr>
              <a:t>Children Act</a:t>
            </a:r>
          </a:p>
          <a:p>
            <a:pPr algn="just"/>
            <a:r>
              <a:rPr lang="en-GB" b="0" i="0" dirty="0">
                <a:solidFill>
                  <a:srgbClr val="333333"/>
                </a:solidFill>
                <a:effectLst/>
                <a:latin typeface="Times New Roman" panose="02020603050405020304" pitchFamily="18" charset="0"/>
                <a:cs typeface="Times New Roman" panose="02020603050405020304" pitchFamily="18" charset="0"/>
              </a:rPr>
              <a:t>Under the Matrimonial Causes Act/Family Law Act, tenancy transfers can only be made in conjunction with divorce, nullity or judicial review proceedings. Married couples or civil partners with children who are not divorcing may need to use the Children Act provisions instead. Applications can also be made under the Children Act after the marriage or civil partnership has ended, as long as the tenancy is still in existence. Under the Children Act, the court can order a tenancy to be transferred to a child or to the parent or guardian caring for the child if it is for the benefit of a child (or children) of the relationship.</a:t>
            </a:r>
          </a:p>
          <a:p>
            <a:endParaRPr lang="en-GB" dirty="0"/>
          </a:p>
        </p:txBody>
      </p:sp>
    </p:spTree>
    <p:extLst>
      <p:ext uri="{BB962C8B-B14F-4D97-AF65-F5344CB8AC3E}">
        <p14:creationId xmlns:p14="http://schemas.microsoft.com/office/powerpoint/2010/main" val="29951661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0E6B86-A454-AF4F-60A1-28E0F33A68D8}"/>
              </a:ext>
            </a:extLst>
          </p:cNvPr>
          <p:cNvSpPr>
            <a:spLocks noGrp="1"/>
          </p:cNvSpPr>
          <p:nvPr>
            <p:ph idx="1"/>
          </p:nvPr>
        </p:nvSpPr>
        <p:spPr>
          <a:xfrm>
            <a:off x="2589212" y="1344923"/>
            <a:ext cx="8854105" cy="4168153"/>
          </a:xfrm>
        </p:spPr>
        <p:txBody>
          <a:bodyPr>
            <a:normAutofit/>
          </a:bodyPr>
          <a:lstStyle/>
          <a:p>
            <a:pPr marL="0" indent="0">
              <a:buNone/>
            </a:pPr>
            <a:r>
              <a:rPr lang="en-GB" sz="2400" b="1" i="0" dirty="0">
                <a:solidFill>
                  <a:srgbClr val="39393A"/>
                </a:solidFill>
                <a:effectLst/>
                <a:latin typeface="Times New Roman" panose="02020603050405020304" pitchFamily="18" charset="0"/>
                <a:cs typeface="Times New Roman" panose="02020603050405020304" pitchFamily="18" charset="0"/>
              </a:rPr>
              <a:t>Procedure</a:t>
            </a:r>
          </a:p>
          <a:p>
            <a:pPr algn="just"/>
            <a:r>
              <a:rPr lang="en-GB" b="0" i="0" dirty="0">
                <a:solidFill>
                  <a:srgbClr val="39393A"/>
                </a:solidFill>
                <a:effectLst/>
                <a:latin typeface="Times New Roman" panose="02020603050405020304" pitchFamily="18" charset="0"/>
                <a:cs typeface="Times New Roman" panose="02020603050405020304" pitchFamily="18" charset="0"/>
              </a:rPr>
              <a:t>An application for the transfer of a tenancy under </a:t>
            </a:r>
            <a:r>
              <a:rPr lang="en-GB" b="0" i="0" u="none" strike="noStrike" dirty="0">
                <a:solidFill>
                  <a:srgbClr val="0077CC"/>
                </a:solidFill>
                <a:effectLst/>
                <a:latin typeface="Times New Roman" panose="02020603050405020304" pitchFamily="18" charset="0"/>
                <a:cs typeface="Times New Roman" panose="02020603050405020304" pitchFamily="18" charset="0"/>
                <a:hlinkClick r:id="rId2"/>
              </a:rPr>
              <a:t>FLA 1996, s 53</a:t>
            </a:r>
            <a:r>
              <a:rPr lang="en-GB" b="0" i="0" dirty="0">
                <a:solidFill>
                  <a:srgbClr val="39393A"/>
                </a:solidFill>
                <a:effectLst/>
                <a:latin typeface="Times New Roman" panose="02020603050405020304" pitchFamily="18" charset="0"/>
                <a:cs typeface="Times New Roman" panose="02020603050405020304" pitchFamily="18" charset="0"/>
              </a:rPr>
              <a:t> is made in Form D50B. A sworn statement in support should be filed along with the relevant court fee or the ‘help with fees’ form. The statement should confirm the applicant's eligibility to apply, that the tenancy is a relevant tenancy, and that one or both of the parties, as the case may be, is entitled to occupy the property by reason of the tenancy. The criteria on which the court will exercise its discretion should also be addressed.</a:t>
            </a:r>
          </a:p>
          <a:p>
            <a:pPr algn="just"/>
            <a:r>
              <a:rPr lang="en-GB" b="0" i="0" dirty="0">
                <a:solidFill>
                  <a:srgbClr val="39393A"/>
                </a:solidFill>
                <a:effectLst/>
                <a:latin typeface="Times New Roman" panose="02020603050405020304" pitchFamily="18" charset="0"/>
                <a:cs typeface="Times New Roman" panose="02020603050405020304" pitchFamily="18" charset="0"/>
              </a:rPr>
              <a:t>The court will serve the application, unless it specifically directs the applicant to do so. Such service must be on both the respondent and the landlord. The landlord may exercise their right to be joined as a party.</a:t>
            </a:r>
            <a:endParaRPr lang="en-GB" dirty="0">
              <a:solidFill>
                <a:srgbClr val="39393A"/>
              </a:solidFill>
              <a:latin typeface="Times New Roman" panose="02020603050405020304" pitchFamily="18" charset="0"/>
              <a:cs typeface="Times New Roman" panose="02020603050405020304" pitchFamily="18" charset="0"/>
            </a:endParaRPr>
          </a:p>
          <a:p>
            <a:pPr algn="just"/>
            <a:r>
              <a:rPr lang="en-GB" b="0" i="0" dirty="0">
                <a:solidFill>
                  <a:srgbClr val="39393A"/>
                </a:solidFill>
                <a:effectLst/>
                <a:latin typeface="Times New Roman" panose="02020603050405020304" pitchFamily="18" charset="0"/>
                <a:cs typeface="Times New Roman" panose="02020603050405020304" pitchFamily="18" charset="0"/>
              </a:rPr>
              <a:t>On the making of a transfer of tenancy order, the court has additional powers to grant compensation between the parties, including the sharing of liabilities for the dwelling-house until the date ordered for the transfer.</a:t>
            </a:r>
            <a:endParaRPr lang="en-GB"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9071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8BB2D-C1F0-4A5A-89F9-5507B11FA9A1}"/>
              </a:ext>
            </a:extLst>
          </p:cNvPr>
          <p:cNvSpPr>
            <a:spLocks noGrp="1"/>
          </p:cNvSpPr>
          <p:nvPr>
            <p:ph type="ctrTitle"/>
          </p:nvPr>
        </p:nvSpPr>
        <p:spPr>
          <a:xfrm>
            <a:off x="3698922" y="1402671"/>
            <a:ext cx="7167347" cy="1013249"/>
          </a:xfrm>
        </p:spPr>
        <p:txBody>
          <a:bodyPr>
            <a:normAutofit/>
          </a:bodyPr>
          <a:lstStyle/>
          <a:p>
            <a:r>
              <a:rPr lang="en-GB" sz="4000" u="sng" dirty="0">
                <a:latin typeface="Times New Roman" panose="02020603050405020304" pitchFamily="18" charset="0"/>
                <a:cs typeface="Times New Roman" panose="02020603050405020304" pitchFamily="18" charset="0"/>
              </a:rPr>
              <a:t>Child Arrangements orders</a:t>
            </a:r>
          </a:p>
        </p:txBody>
      </p:sp>
      <p:pic>
        <p:nvPicPr>
          <p:cNvPr id="5" name="Picture 4">
            <a:extLst>
              <a:ext uri="{FF2B5EF4-FFF2-40B4-BE49-F238E27FC236}">
                <a16:creationId xmlns:a16="http://schemas.microsoft.com/office/drawing/2014/main" id="{09B636D4-4F13-4676-B085-7640E2B494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34143" y="3218072"/>
            <a:ext cx="3657601" cy="2448017"/>
          </a:xfrm>
          <a:prstGeom prst="rect">
            <a:avLst/>
          </a:prstGeom>
          <a:ln>
            <a:noFill/>
          </a:ln>
          <a:effectLst>
            <a:softEdge rad="112500"/>
          </a:effectLst>
        </p:spPr>
      </p:pic>
    </p:spTree>
    <p:extLst>
      <p:ext uri="{BB962C8B-B14F-4D97-AF65-F5344CB8AC3E}">
        <p14:creationId xmlns:p14="http://schemas.microsoft.com/office/powerpoint/2010/main" val="1820850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D387D-5332-4CDF-8694-EA8CA3969BBF}"/>
              </a:ext>
            </a:extLst>
          </p:cNvPr>
          <p:cNvSpPr>
            <a:spLocks noGrp="1"/>
          </p:cNvSpPr>
          <p:nvPr>
            <p:ph type="ctrTitle"/>
          </p:nvPr>
        </p:nvSpPr>
        <p:spPr>
          <a:xfrm>
            <a:off x="2654422" y="1669002"/>
            <a:ext cx="7830106" cy="977740"/>
          </a:xfrm>
        </p:spPr>
        <p:txBody>
          <a:bodyPr>
            <a:normAutofit/>
          </a:bodyPr>
          <a:lstStyle/>
          <a:p>
            <a:pPr algn="ctr"/>
            <a:r>
              <a:rPr lang="en-GB" sz="4000" u="sng" dirty="0">
                <a:latin typeface="Times New Roman" panose="02020603050405020304" pitchFamily="18" charset="0"/>
                <a:cs typeface="Times New Roman" panose="02020603050405020304" pitchFamily="18" charset="0"/>
              </a:rPr>
              <a:t>Divorce and divorce proceedings</a:t>
            </a:r>
          </a:p>
        </p:txBody>
      </p:sp>
      <p:pic>
        <p:nvPicPr>
          <p:cNvPr id="5" name="Picture 4">
            <a:extLst>
              <a:ext uri="{FF2B5EF4-FFF2-40B4-BE49-F238E27FC236}">
                <a16:creationId xmlns:a16="http://schemas.microsoft.com/office/drawing/2014/main" id="{8BB8D156-A660-4FA0-83AD-BAB2E3898F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45021" y="3681583"/>
            <a:ext cx="2591763" cy="229236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251921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99854AB-190C-4742-B959-4C1CDF4FEA45}"/>
              </a:ext>
            </a:extLst>
          </p:cNvPr>
          <p:cNvSpPr>
            <a:spLocks noGrp="1"/>
          </p:cNvSpPr>
          <p:nvPr>
            <p:ph idx="1"/>
          </p:nvPr>
        </p:nvSpPr>
        <p:spPr>
          <a:xfrm>
            <a:off x="3195961" y="1777753"/>
            <a:ext cx="8211845" cy="3302493"/>
          </a:xfrm>
        </p:spPr>
        <p:txBody>
          <a:bodyPr/>
          <a:lstStyle/>
          <a:p>
            <a:pPr marL="0" indent="0">
              <a:buNone/>
            </a:pPr>
            <a:r>
              <a:rPr lang="en-GB" sz="1800" dirty="0">
                <a:latin typeface="Times New Roman" pitchFamily="18"/>
                <a:cs typeface="Times New Roman" pitchFamily="18"/>
              </a:rPr>
              <a:t>A </a:t>
            </a:r>
            <a:r>
              <a:rPr lang="en-GB" sz="1800" b="1" dirty="0">
                <a:latin typeface="Times New Roman" pitchFamily="18"/>
                <a:cs typeface="Times New Roman" pitchFamily="18"/>
              </a:rPr>
              <a:t>child arrangements order </a:t>
            </a:r>
            <a:r>
              <a:rPr lang="en-GB" sz="1800" dirty="0">
                <a:latin typeface="Times New Roman" pitchFamily="18"/>
                <a:cs typeface="Times New Roman" pitchFamily="18"/>
              </a:rPr>
              <a:t>is a court order that specifies matters such as with whom a child is to live and when. It may alternatively, or also, set out with whom a child is to have contact with and when, and what form that contact should take. </a:t>
            </a:r>
          </a:p>
          <a:p>
            <a:pPr marL="0" indent="0">
              <a:buNone/>
            </a:pPr>
            <a:r>
              <a:rPr lang="en-GB" sz="1800" dirty="0">
                <a:latin typeface="Times New Roman" pitchFamily="18"/>
                <a:cs typeface="Times New Roman" pitchFamily="18"/>
              </a:rPr>
              <a:t>A judge decides such matters, although the child’s wishes and feelings are sought (subject to their age and understanding) as well as those of their parents and others, and expert evidence may also be sought. If a child arrangement order is not complied with, then there are sanctions that can be taken if there was no “reasonable excuse” not to comply with it.</a:t>
            </a:r>
          </a:p>
          <a:p>
            <a:endParaRPr lang="en-GB" dirty="0"/>
          </a:p>
        </p:txBody>
      </p:sp>
    </p:spTree>
    <p:extLst>
      <p:ext uri="{BB962C8B-B14F-4D97-AF65-F5344CB8AC3E}">
        <p14:creationId xmlns:p14="http://schemas.microsoft.com/office/powerpoint/2010/main" val="28601110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F0C41-A433-4A0B-8623-AACAE104F711}"/>
              </a:ext>
            </a:extLst>
          </p:cNvPr>
          <p:cNvSpPr>
            <a:spLocks noGrp="1"/>
          </p:cNvSpPr>
          <p:nvPr>
            <p:ph type="title"/>
          </p:nvPr>
        </p:nvSpPr>
        <p:spPr>
          <a:xfrm>
            <a:off x="3124940" y="1086262"/>
            <a:ext cx="6480699" cy="1133155"/>
          </a:xfrm>
        </p:spPr>
        <p:txBody>
          <a:bodyPr>
            <a:normAutofit fontScale="90000"/>
          </a:bodyPr>
          <a:lstStyle/>
          <a:p>
            <a:r>
              <a:rPr lang="en-GB" sz="3600" b="0" i="0" u="sng" strike="noStrike" kern="1200" cap="none" spc="0" baseline="0" dirty="0">
                <a:solidFill>
                  <a:srgbClr val="000000"/>
                </a:solidFill>
                <a:uFillTx/>
                <a:latin typeface="Times New Roman" pitchFamily="18"/>
                <a:cs typeface="Times New Roman" pitchFamily="18"/>
              </a:rPr>
              <a:t>The age of the child</a:t>
            </a:r>
            <a:br>
              <a:rPr lang="en-GB" sz="3600" b="0" i="0" u="sng" strike="noStrike" kern="1200" cap="none" spc="0" baseline="0" dirty="0">
                <a:solidFill>
                  <a:srgbClr val="000000"/>
                </a:solidFill>
                <a:uFillTx/>
                <a:latin typeface="Times New Roman" pitchFamily="18"/>
                <a:cs typeface="Times New Roman" pitchFamily="18"/>
              </a:rPr>
            </a:br>
            <a:endParaRPr lang="en-GB" dirty="0"/>
          </a:p>
        </p:txBody>
      </p:sp>
      <p:sp>
        <p:nvSpPr>
          <p:cNvPr id="3" name="Content Placeholder 2">
            <a:extLst>
              <a:ext uri="{FF2B5EF4-FFF2-40B4-BE49-F238E27FC236}">
                <a16:creationId xmlns:a16="http://schemas.microsoft.com/office/drawing/2014/main" id="{71A37F74-9056-44D8-8917-915D35EE7CCB}"/>
              </a:ext>
            </a:extLst>
          </p:cNvPr>
          <p:cNvSpPr>
            <a:spLocks noGrp="1"/>
          </p:cNvSpPr>
          <p:nvPr>
            <p:ph idx="1"/>
          </p:nvPr>
        </p:nvSpPr>
        <p:spPr>
          <a:xfrm>
            <a:off x="3124940" y="2302275"/>
            <a:ext cx="8149701" cy="3184124"/>
          </a:xfrm>
        </p:spPr>
        <p:txBody>
          <a:bodyPr/>
          <a:lstStyle/>
          <a:p>
            <a:pPr lvl="0" algn="just"/>
            <a:r>
              <a:rPr lang="en-GB" dirty="0">
                <a:latin typeface="Times New Roman" panose="02020603050405020304" pitchFamily="18" charset="0"/>
                <a:cs typeface="Times New Roman" panose="02020603050405020304" pitchFamily="18" charset="0"/>
              </a:rPr>
              <a:t>A child arrangements order concerning contact or residence can only be made if the child concerned is under 16 years of age, unless the court is satisfied that the circumstances of the case are exceptional. However, an existing order can be varied or discharged by a court when a child has turned 16. </a:t>
            </a:r>
          </a:p>
          <a:p>
            <a:pPr lvl="0" algn="just"/>
            <a:r>
              <a:rPr lang="en-GB" dirty="0">
                <a:latin typeface="Times New Roman" panose="02020603050405020304" pitchFamily="18" charset="0"/>
                <a:cs typeface="Times New Roman" panose="02020603050405020304" pitchFamily="18" charset="0"/>
              </a:rPr>
              <a:t>A child arrangements order cannot be made once the child concerned turns 16 years of age, unless, similarly, “the circumstances of the case are exceptional”. However, this does not apply if the arrangements regulated by the order relate only to either with whom the child concerned is to live, or when the child is to live with any person (or both).</a:t>
            </a:r>
          </a:p>
          <a:p>
            <a:pPr marL="0" indent="0">
              <a:buNone/>
            </a:pPr>
            <a:endParaRPr lang="en-GB" dirty="0"/>
          </a:p>
        </p:txBody>
      </p:sp>
    </p:spTree>
    <p:extLst>
      <p:ext uri="{BB962C8B-B14F-4D97-AF65-F5344CB8AC3E}">
        <p14:creationId xmlns:p14="http://schemas.microsoft.com/office/powerpoint/2010/main" val="5754198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8E3CD-B4E0-4AA0-B2C7-C40B8B392306}"/>
              </a:ext>
            </a:extLst>
          </p:cNvPr>
          <p:cNvSpPr>
            <a:spLocks noGrp="1"/>
          </p:cNvSpPr>
          <p:nvPr>
            <p:ph type="title"/>
          </p:nvPr>
        </p:nvSpPr>
        <p:spPr>
          <a:xfrm>
            <a:off x="2956264" y="920145"/>
            <a:ext cx="5903651" cy="804169"/>
          </a:xfrm>
        </p:spPr>
        <p:txBody>
          <a:bodyPr>
            <a:normAutofit fontScale="90000"/>
          </a:bodyPr>
          <a:lstStyle/>
          <a:p>
            <a:r>
              <a:rPr lang="en-GB" b="0" i="0" u="sng" strike="noStrike" kern="1200" cap="none" spc="0" baseline="0" dirty="0">
                <a:solidFill>
                  <a:srgbClr val="000000"/>
                </a:solidFill>
                <a:uFillTx/>
                <a:latin typeface="Times New Roman" pitchFamily="18"/>
                <a:cs typeface="Times New Roman" pitchFamily="18"/>
              </a:rPr>
              <a:t>Circumstances of the child</a:t>
            </a:r>
            <a:br>
              <a:rPr lang="en-GB" sz="3200" b="0" i="0" u="sng" strike="noStrike" kern="1200" cap="none" spc="0" baseline="0" dirty="0">
                <a:solidFill>
                  <a:srgbClr val="000000"/>
                </a:solidFill>
                <a:uFillTx/>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5632B1A1-8D37-4DC1-B7F9-B1A4FEFAE31D}"/>
              </a:ext>
            </a:extLst>
          </p:cNvPr>
          <p:cNvSpPr>
            <a:spLocks noGrp="1"/>
          </p:cNvSpPr>
          <p:nvPr>
            <p:ph idx="1"/>
          </p:nvPr>
        </p:nvSpPr>
        <p:spPr>
          <a:xfrm>
            <a:off x="2956264" y="2160233"/>
            <a:ext cx="8327254" cy="3777622"/>
          </a:xfrm>
        </p:spPr>
        <p:txBody>
          <a:bodyPr>
            <a:normAutofit lnSpcReduction="10000"/>
          </a:bodyPr>
          <a:lstStyle/>
          <a:p>
            <a:pPr marL="0" marR="0" lvl="0" indent="0" algn="just"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Times New Roman" pitchFamily="18"/>
                <a:cs typeface="Times New Roman" pitchFamily="18"/>
              </a:rPr>
              <a:t>There are a number of circumstances when a court is unable to make a child arrangements order: </a:t>
            </a:r>
          </a:p>
          <a:p>
            <a:pPr marL="0" marR="0" lvl="0" indent="0" algn="just"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GB" sz="1800" b="0" i="0" u="none" strike="noStrike" kern="1200" cap="none" spc="0" baseline="0" dirty="0">
              <a:solidFill>
                <a:srgbClr val="000000"/>
              </a:solidFill>
              <a:uFillTx/>
              <a:latin typeface="Times New Roman" pitchFamily="18"/>
              <a:cs typeface="Times New Roman" pitchFamily="18"/>
            </a:endParaRPr>
          </a:p>
          <a:p>
            <a:pPr marL="285750" marR="0" lvl="0" indent="-285750" algn="just" defTabSz="457200" rtl="0" fontAlgn="auto" hangingPunct="1">
              <a:lnSpc>
                <a:spcPct val="15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Times New Roman" pitchFamily="18"/>
                <a:cs typeface="Times New Roman" pitchFamily="18"/>
              </a:rPr>
              <a:t>if the child is in the care of a local authority pursuant to a care order; </a:t>
            </a:r>
          </a:p>
          <a:p>
            <a:pPr marL="285750" marR="0" lvl="0" indent="-285750" algn="just" defTabSz="457200" rtl="0" fontAlgn="auto" hangingPunct="1">
              <a:lnSpc>
                <a:spcPct val="15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Times New Roman" pitchFamily="18"/>
                <a:cs typeface="Times New Roman" pitchFamily="18"/>
              </a:rPr>
              <a:t>if the order is in favour of a local authority (and no local authority can apply for such an order); </a:t>
            </a:r>
          </a:p>
          <a:p>
            <a:pPr marL="285750" marR="0" lvl="0" indent="-285750" algn="just" defTabSz="457200" rtl="0" fontAlgn="auto" hangingPunct="1">
              <a:lnSpc>
                <a:spcPct val="150000"/>
              </a:lnSpc>
              <a:spcBef>
                <a:spcPts val="0"/>
              </a:spcBef>
              <a:spcAft>
                <a:spcPts val="0"/>
              </a:spcAft>
              <a:buSzPct val="100000"/>
              <a:buFont typeface="Wingdings" pitchFamily="2"/>
              <a:buChar char="q"/>
              <a:tabLst/>
              <a:defRPr sz="1800" b="0" i="0" u="none" strike="noStrike" kern="0" cap="none" spc="0" baseline="0">
                <a:solidFill>
                  <a:srgbClr val="000000"/>
                </a:solidFill>
                <a:uFillTx/>
              </a:defRPr>
            </a:pPr>
            <a:r>
              <a:rPr lang="en-GB" sz="1800" b="0" i="0" u="none" strike="noStrike" kern="1200" cap="none" spc="0" baseline="0" dirty="0">
                <a:solidFill>
                  <a:srgbClr val="000000"/>
                </a:solidFill>
                <a:uFillTx/>
                <a:latin typeface="Times New Roman" pitchFamily="18"/>
                <a:cs typeface="Times New Roman" pitchFamily="18"/>
              </a:rPr>
              <a:t>anyone who is or was (within the last six months) a local authority foster parent caring for a child unless they have the consent of the authority, or, they are a relative of the child, or the child concerned has lived with him for at least one year preceding the application.</a:t>
            </a:r>
          </a:p>
          <a:p>
            <a:endParaRPr lang="en-GB" dirty="0"/>
          </a:p>
        </p:txBody>
      </p:sp>
    </p:spTree>
    <p:extLst>
      <p:ext uri="{BB962C8B-B14F-4D97-AF65-F5344CB8AC3E}">
        <p14:creationId xmlns:p14="http://schemas.microsoft.com/office/powerpoint/2010/main" val="13572986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7017C1-4845-495A-837A-1326D865179F}"/>
              </a:ext>
            </a:extLst>
          </p:cNvPr>
          <p:cNvSpPr>
            <a:spLocks noGrp="1"/>
          </p:cNvSpPr>
          <p:nvPr>
            <p:ph idx="1"/>
          </p:nvPr>
        </p:nvSpPr>
        <p:spPr>
          <a:xfrm>
            <a:off x="3124941" y="1521041"/>
            <a:ext cx="8256232" cy="1614996"/>
          </a:xfrm>
        </p:spPr>
        <p:txBody>
          <a:bodyPr/>
          <a:lstStyle/>
          <a:p>
            <a:pPr marL="0" indent="0">
              <a:buNone/>
            </a:pPr>
            <a:r>
              <a:rPr lang="en-GB" sz="1800" dirty="0">
                <a:latin typeface="Times New Roman" pitchFamily="18"/>
                <a:cs typeface="Times New Roman" pitchFamily="18"/>
              </a:rPr>
              <a:t>Before an application can be made to the Family Court for a child arrangements order, the parties must have attended at least one </a:t>
            </a:r>
            <a:r>
              <a:rPr lang="en-GB" sz="1800" b="1" u="sng" dirty="0">
                <a:latin typeface="Times New Roman" pitchFamily="18"/>
                <a:cs typeface="Times New Roman" pitchFamily="18"/>
              </a:rPr>
              <a:t>mediation session </a:t>
            </a:r>
            <a:r>
              <a:rPr lang="en-GB" sz="1800" dirty="0">
                <a:latin typeface="Times New Roman" pitchFamily="18"/>
                <a:cs typeface="Times New Roman" pitchFamily="18"/>
              </a:rPr>
              <a:t>(unless an exemption applies). If the case is not suitable for mediation or it cannot progress the mediator will confirm this to allow the applicant to carry on and apply to the court. </a:t>
            </a:r>
          </a:p>
          <a:p>
            <a:pPr marL="0" indent="0">
              <a:buNone/>
            </a:pPr>
            <a:endParaRPr lang="en-GB" dirty="0"/>
          </a:p>
        </p:txBody>
      </p:sp>
      <p:pic>
        <p:nvPicPr>
          <p:cNvPr id="5" name="Picture 4">
            <a:extLst>
              <a:ext uri="{FF2B5EF4-FFF2-40B4-BE49-F238E27FC236}">
                <a16:creationId xmlns:a16="http://schemas.microsoft.com/office/drawing/2014/main" id="{7FC27AAA-8523-47F0-B9E5-6D66D63562D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18734" y="3346881"/>
            <a:ext cx="3977196" cy="2672179"/>
          </a:xfrm>
          <a:prstGeom prst="rect">
            <a:avLst/>
          </a:prstGeom>
        </p:spPr>
      </p:pic>
    </p:spTree>
    <p:extLst>
      <p:ext uri="{BB962C8B-B14F-4D97-AF65-F5344CB8AC3E}">
        <p14:creationId xmlns:p14="http://schemas.microsoft.com/office/powerpoint/2010/main" val="426608672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B9B49E-2CCF-4E21-BE5E-EFA508584A08}"/>
              </a:ext>
            </a:extLst>
          </p:cNvPr>
          <p:cNvSpPr>
            <a:spLocks noGrp="1"/>
          </p:cNvSpPr>
          <p:nvPr>
            <p:ph idx="1"/>
          </p:nvPr>
        </p:nvSpPr>
        <p:spPr>
          <a:xfrm>
            <a:off x="3009530" y="1003177"/>
            <a:ext cx="8495082" cy="4908045"/>
          </a:xfrm>
        </p:spPr>
        <p:txBody>
          <a:bodyPr>
            <a:normAutofit/>
          </a:bodyPr>
          <a:lstStyle/>
          <a:p>
            <a:pPr marL="0" lvl="0" indent="0">
              <a:buNone/>
            </a:pPr>
            <a:r>
              <a:rPr lang="en-GB" sz="1800" dirty="0">
                <a:latin typeface="Times New Roman" pitchFamily="18"/>
                <a:cs typeface="Times New Roman" pitchFamily="18"/>
              </a:rPr>
              <a:t>Children Law and Practice notes that when a court which is considering making, varying or discharging a child arrangements order, including making any directions or conditions which may be attached to such an order, it must have regard to the following principles: </a:t>
            </a:r>
          </a:p>
          <a:p>
            <a:pPr lvl="0">
              <a:lnSpc>
                <a:spcPct val="200000"/>
              </a:lnSpc>
            </a:pPr>
            <a:r>
              <a:rPr lang="en-GB" sz="1800" dirty="0">
                <a:latin typeface="Times New Roman" pitchFamily="18"/>
                <a:cs typeface="Times New Roman" pitchFamily="18"/>
              </a:rPr>
              <a:t>the paramountcy of the child’s welfare; </a:t>
            </a:r>
          </a:p>
          <a:p>
            <a:pPr lvl="0">
              <a:lnSpc>
                <a:spcPct val="200000"/>
              </a:lnSpc>
            </a:pPr>
            <a:r>
              <a:rPr lang="en-GB" sz="1800" dirty="0">
                <a:latin typeface="Times New Roman" pitchFamily="18"/>
                <a:cs typeface="Times New Roman" pitchFamily="18"/>
              </a:rPr>
              <a:t>that delay in determining the question is likely to prejudice the welfare of the child; </a:t>
            </a:r>
          </a:p>
          <a:p>
            <a:pPr lvl="0">
              <a:lnSpc>
                <a:spcPct val="200000"/>
              </a:lnSpc>
            </a:pPr>
            <a:r>
              <a:rPr lang="en-GB" sz="1800" dirty="0">
                <a:latin typeface="Times New Roman" pitchFamily="18"/>
                <a:cs typeface="Times New Roman" pitchFamily="18"/>
              </a:rPr>
              <a:t>the presumption in favour of parental involvement; </a:t>
            </a:r>
          </a:p>
          <a:p>
            <a:pPr lvl="0">
              <a:lnSpc>
                <a:spcPct val="200000"/>
              </a:lnSpc>
            </a:pPr>
            <a:r>
              <a:rPr lang="en-GB" sz="1800" dirty="0">
                <a:latin typeface="Times New Roman" pitchFamily="18"/>
                <a:cs typeface="Times New Roman" pitchFamily="18"/>
              </a:rPr>
              <a:t>the welfare check-list; </a:t>
            </a:r>
          </a:p>
          <a:p>
            <a:pPr lvl="0">
              <a:lnSpc>
                <a:spcPct val="200000"/>
              </a:lnSpc>
            </a:pPr>
            <a:r>
              <a:rPr lang="en-GB" sz="1800" dirty="0">
                <a:latin typeface="Times New Roman" pitchFamily="18"/>
                <a:cs typeface="Times New Roman" pitchFamily="18"/>
              </a:rPr>
              <a:t>the presumption against making an order unless to do so would be better for the child than making no order at all.</a:t>
            </a:r>
          </a:p>
          <a:p>
            <a:endParaRPr lang="en-GB" dirty="0"/>
          </a:p>
        </p:txBody>
      </p:sp>
    </p:spTree>
    <p:extLst>
      <p:ext uri="{BB962C8B-B14F-4D97-AF65-F5344CB8AC3E}">
        <p14:creationId xmlns:p14="http://schemas.microsoft.com/office/powerpoint/2010/main" val="39280607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41AA2-E9BC-42DC-9B17-8BC0D30F4544}"/>
              </a:ext>
            </a:extLst>
          </p:cNvPr>
          <p:cNvSpPr>
            <a:spLocks noGrp="1"/>
          </p:cNvSpPr>
          <p:nvPr>
            <p:ph type="title"/>
          </p:nvPr>
        </p:nvSpPr>
        <p:spPr>
          <a:xfrm>
            <a:off x="3045041" y="1136340"/>
            <a:ext cx="8459572" cy="866313"/>
          </a:xfrm>
        </p:spPr>
        <p:txBody>
          <a:bodyPr>
            <a:normAutofit fontScale="90000"/>
          </a:bodyPr>
          <a:lstStyle/>
          <a:p>
            <a:r>
              <a:rPr lang="en-GB" u="sng" dirty="0">
                <a:solidFill>
                  <a:srgbClr val="0B0C0C"/>
                </a:solidFill>
                <a:latin typeface="Times New Roman" pitchFamily="18"/>
                <a:cs typeface="Times New Roman" pitchFamily="18"/>
              </a:rPr>
              <a:t>Who can apply</a:t>
            </a:r>
            <a:br>
              <a:rPr lang="en-GB" sz="3600" b="1" dirty="0">
                <a:solidFill>
                  <a:srgbClr val="0B0C0C"/>
                </a:solidFill>
                <a:latin typeface="nta"/>
              </a:rPr>
            </a:br>
            <a:endParaRPr lang="en-GB" dirty="0"/>
          </a:p>
        </p:txBody>
      </p:sp>
      <p:sp>
        <p:nvSpPr>
          <p:cNvPr id="3" name="Content Placeholder 2">
            <a:extLst>
              <a:ext uri="{FF2B5EF4-FFF2-40B4-BE49-F238E27FC236}">
                <a16:creationId xmlns:a16="http://schemas.microsoft.com/office/drawing/2014/main" id="{B142FF85-A662-4991-A3CD-055069C611CB}"/>
              </a:ext>
            </a:extLst>
          </p:cNvPr>
          <p:cNvSpPr>
            <a:spLocks noGrp="1"/>
          </p:cNvSpPr>
          <p:nvPr>
            <p:ph idx="1"/>
          </p:nvPr>
        </p:nvSpPr>
        <p:spPr>
          <a:xfrm>
            <a:off x="3045041" y="2293398"/>
            <a:ext cx="8459571" cy="2518299"/>
          </a:xfrm>
        </p:spPr>
        <p:txBody>
          <a:bodyPr/>
          <a:lstStyle/>
          <a:p>
            <a:pPr marL="0" lvl="0" indent="0">
              <a:buNone/>
            </a:pPr>
            <a:r>
              <a:rPr lang="en-GB" sz="1800" dirty="0">
                <a:solidFill>
                  <a:srgbClr val="0B0C0C"/>
                </a:solidFill>
                <a:latin typeface="Times New Roman" pitchFamily="18"/>
                <a:cs typeface="Times New Roman" pitchFamily="18"/>
              </a:rPr>
              <a:t>The child’s mother, father or anyone with </a:t>
            </a:r>
            <a:r>
              <a:rPr lang="en-GB" sz="1800" dirty="0">
                <a:solidFill>
                  <a:srgbClr val="000000"/>
                </a:solidFill>
                <a:latin typeface="Times New Roman" pitchFamily="18"/>
                <a:cs typeface="Times New Roman" pitchFamily="18"/>
              </a:rPr>
              <a:t>parental responsibility </a:t>
            </a:r>
            <a:r>
              <a:rPr lang="en-GB" sz="1800" dirty="0">
                <a:solidFill>
                  <a:srgbClr val="0B0C0C"/>
                </a:solidFill>
                <a:latin typeface="Times New Roman" pitchFamily="18"/>
                <a:cs typeface="Times New Roman" pitchFamily="18"/>
              </a:rPr>
              <a:t>can apply for a court order.</a:t>
            </a:r>
          </a:p>
          <a:p>
            <a:pPr marL="0" lvl="0" indent="0" algn="just">
              <a:buNone/>
            </a:pPr>
            <a:r>
              <a:rPr lang="en-GB" sz="1800" dirty="0">
                <a:solidFill>
                  <a:srgbClr val="0B0C0C"/>
                </a:solidFill>
                <a:latin typeface="Times New Roman" pitchFamily="18"/>
                <a:cs typeface="Times New Roman" pitchFamily="18"/>
              </a:rPr>
              <a:t>Other people, like grandparents, can apply for these court orders, but they will need to get permission from the courts first.</a:t>
            </a:r>
          </a:p>
          <a:p>
            <a:pPr marL="0" indent="0">
              <a:buNone/>
            </a:pPr>
            <a:endParaRPr lang="en-GB" dirty="0"/>
          </a:p>
        </p:txBody>
      </p:sp>
    </p:spTree>
    <p:extLst>
      <p:ext uri="{BB962C8B-B14F-4D97-AF65-F5344CB8AC3E}">
        <p14:creationId xmlns:p14="http://schemas.microsoft.com/office/powerpoint/2010/main" val="13616646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BA57C-8BDD-40D1-8E0B-E94FB7852C16}"/>
              </a:ext>
            </a:extLst>
          </p:cNvPr>
          <p:cNvSpPr>
            <a:spLocks noGrp="1"/>
          </p:cNvSpPr>
          <p:nvPr>
            <p:ph type="title"/>
          </p:nvPr>
        </p:nvSpPr>
        <p:spPr>
          <a:xfrm>
            <a:off x="2911876" y="946778"/>
            <a:ext cx="8592736" cy="958222"/>
          </a:xfrm>
        </p:spPr>
        <p:txBody>
          <a:bodyPr>
            <a:normAutofit/>
          </a:bodyPr>
          <a:lstStyle/>
          <a:p>
            <a:r>
              <a:rPr lang="en-GB" sz="3200" u="sng" dirty="0">
                <a:latin typeface="Times New Roman" panose="02020603050405020304" pitchFamily="18" charset="0"/>
                <a:cs typeface="Times New Roman" panose="02020603050405020304" pitchFamily="18" charset="0"/>
              </a:rPr>
              <a:t>How to apply</a:t>
            </a:r>
          </a:p>
        </p:txBody>
      </p:sp>
      <p:sp>
        <p:nvSpPr>
          <p:cNvPr id="3" name="Content Placeholder 2">
            <a:extLst>
              <a:ext uri="{FF2B5EF4-FFF2-40B4-BE49-F238E27FC236}">
                <a16:creationId xmlns:a16="http://schemas.microsoft.com/office/drawing/2014/main" id="{AC5A2560-0EA3-480D-B1BB-3BD3C6E8F4E2}"/>
              </a:ext>
            </a:extLst>
          </p:cNvPr>
          <p:cNvSpPr>
            <a:spLocks noGrp="1"/>
          </p:cNvSpPr>
          <p:nvPr>
            <p:ph idx="1"/>
          </p:nvPr>
        </p:nvSpPr>
        <p:spPr>
          <a:xfrm>
            <a:off x="2911876" y="2133599"/>
            <a:ext cx="8522563" cy="3965359"/>
          </a:xfrm>
        </p:spPr>
        <p:txBody>
          <a:bodyPr/>
          <a:lstStyle/>
          <a:p>
            <a:pPr marL="0" lvl="0" indent="0">
              <a:buNone/>
            </a:pPr>
            <a:r>
              <a:rPr lang="en-GB" sz="1800" dirty="0">
                <a:solidFill>
                  <a:srgbClr val="0B0C0C"/>
                </a:solidFill>
                <a:latin typeface="Times New Roman" pitchFamily="18"/>
                <a:cs typeface="Times New Roman" pitchFamily="18"/>
              </a:rPr>
              <a:t>Fill in the </a:t>
            </a:r>
            <a:r>
              <a:rPr lang="en-GB" sz="1800" u="sng" dirty="0">
                <a:solidFill>
                  <a:srgbClr val="000000"/>
                </a:solidFill>
                <a:latin typeface="Times New Roman" pitchFamily="18"/>
                <a:cs typeface="Times New Roman" pitchFamily="18"/>
              </a:rPr>
              <a:t>C100 court form</a:t>
            </a:r>
            <a:r>
              <a:rPr lang="en-GB" sz="1800" dirty="0">
                <a:solidFill>
                  <a:srgbClr val="0B0C0C"/>
                </a:solidFill>
                <a:latin typeface="Times New Roman" pitchFamily="18"/>
                <a:cs typeface="Times New Roman" pitchFamily="18"/>
              </a:rPr>
              <a:t>. The parties must show they have attended a meeting about mediation first - except in certain cases (there has been domestic abuse, for example).</a:t>
            </a:r>
          </a:p>
          <a:p>
            <a:pPr marL="0" lvl="0" indent="0">
              <a:buNone/>
            </a:pPr>
            <a:r>
              <a:rPr lang="en-GB" sz="1800" dirty="0">
                <a:solidFill>
                  <a:srgbClr val="0B0C0C"/>
                </a:solidFill>
                <a:latin typeface="Times New Roman" pitchFamily="18"/>
                <a:cs typeface="Times New Roman" pitchFamily="18"/>
              </a:rPr>
              <a:t>Send the original form and 3 copies of it to the </a:t>
            </a:r>
            <a:r>
              <a:rPr lang="en-GB" sz="1800" dirty="0">
                <a:solidFill>
                  <a:srgbClr val="000000"/>
                </a:solidFill>
                <a:latin typeface="Times New Roman" pitchFamily="18"/>
                <a:cs typeface="Times New Roman" pitchFamily="18"/>
              </a:rPr>
              <a:t>nearest court that deals with cases involving children. The </a:t>
            </a:r>
            <a:r>
              <a:rPr lang="en-GB" sz="1800" dirty="0">
                <a:solidFill>
                  <a:srgbClr val="0B0C0C"/>
                </a:solidFill>
                <a:latin typeface="Times New Roman" pitchFamily="18"/>
                <a:cs typeface="Times New Roman" pitchFamily="18"/>
              </a:rPr>
              <a:t>C100 form </a:t>
            </a:r>
            <a:r>
              <a:rPr lang="en-GB" dirty="0">
                <a:solidFill>
                  <a:srgbClr val="0B0C0C"/>
                </a:solidFill>
                <a:latin typeface="Times New Roman" pitchFamily="18"/>
                <a:cs typeface="Times New Roman" pitchFamily="18"/>
              </a:rPr>
              <a:t>may</a:t>
            </a:r>
            <a:r>
              <a:rPr lang="en-GB" sz="1800" dirty="0">
                <a:solidFill>
                  <a:srgbClr val="0B0C0C"/>
                </a:solidFill>
                <a:latin typeface="Times New Roman" pitchFamily="18"/>
                <a:cs typeface="Times New Roman" pitchFamily="18"/>
              </a:rPr>
              <a:t> be processed faster if </a:t>
            </a:r>
            <a:r>
              <a:rPr lang="en-GB" dirty="0">
                <a:solidFill>
                  <a:srgbClr val="0B0C0C"/>
                </a:solidFill>
                <a:latin typeface="Times New Roman" pitchFamily="18"/>
                <a:cs typeface="Times New Roman" pitchFamily="18"/>
              </a:rPr>
              <a:t>it is</a:t>
            </a:r>
            <a:r>
              <a:rPr lang="en-GB" sz="1800" dirty="0">
                <a:solidFill>
                  <a:srgbClr val="0B0C0C"/>
                </a:solidFill>
                <a:latin typeface="Times New Roman" pitchFamily="18"/>
                <a:cs typeface="Times New Roman" pitchFamily="18"/>
              </a:rPr>
              <a:t> submitted online or by email.</a:t>
            </a:r>
          </a:p>
          <a:p>
            <a:pPr marL="0" lvl="0" indent="0">
              <a:buNone/>
            </a:pPr>
            <a:r>
              <a:rPr lang="en-GB" sz="1800" dirty="0">
                <a:solidFill>
                  <a:srgbClr val="0B0C0C"/>
                </a:solidFill>
                <a:latin typeface="Times New Roman" pitchFamily="18"/>
                <a:cs typeface="Times New Roman" pitchFamily="18"/>
              </a:rPr>
              <a:t>It costs £232 to apply for a court order.</a:t>
            </a:r>
          </a:p>
          <a:p>
            <a:pPr marL="0" lvl="0" indent="0">
              <a:buNone/>
            </a:pPr>
            <a:r>
              <a:rPr lang="en-GB" sz="1800" dirty="0">
                <a:solidFill>
                  <a:srgbClr val="0B0C0C"/>
                </a:solidFill>
                <a:latin typeface="Times New Roman" pitchFamily="18"/>
                <a:cs typeface="Times New Roman" pitchFamily="18"/>
              </a:rPr>
              <a:t>The party applying may be able to get help with </a:t>
            </a:r>
            <a:r>
              <a:rPr lang="en-GB" sz="1800" dirty="0">
                <a:solidFill>
                  <a:srgbClr val="000000"/>
                </a:solidFill>
                <a:latin typeface="Times New Roman" pitchFamily="18"/>
                <a:cs typeface="Times New Roman" pitchFamily="18"/>
              </a:rPr>
              <a:t>court fees </a:t>
            </a:r>
            <a:r>
              <a:rPr lang="en-GB" sz="1800" dirty="0">
                <a:solidFill>
                  <a:srgbClr val="0B0C0C"/>
                </a:solidFill>
                <a:latin typeface="Times New Roman" pitchFamily="18"/>
                <a:cs typeface="Times New Roman" pitchFamily="18"/>
              </a:rPr>
              <a:t>if the person is on benefits or a low income.</a:t>
            </a:r>
          </a:p>
          <a:p>
            <a:pPr marL="0" indent="0">
              <a:buNone/>
            </a:pPr>
            <a:endParaRPr lang="en-GB" dirty="0"/>
          </a:p>
        </p:txBody>
      </p:sp>
    </p:spTree>
    <p:extLst>
      <p:ext uri="{BB962C8B-B14F-4D97-AF65-F5344CB8AC3E}">
        <p14:creationId xmlns:p14="http://schemas.microsoft.com/office/powerpoint/2010/main" val="78900004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F0C550-765A-4045-A1C7-EFDB0E62C298}"/>
              </a:ext>
            </a:extLst>
          </p:cNvPr>
          <p:cNvSpPr>
            <a:spLocks noGrp="1"/>
          </p:cNvSpPr>
          <p:nvPr>
            <p:ph type="title"/>
          </p:nvPr>
        </p:nvSpPr>
        <p:spPr>
          <a:xfrm>
            <a:off x="2956263" y="896644"/>
            <a:ext cx="8548348" cy="727970"/>
          </a:xfrm>
        </p:spPr>
        <p:txBody>
          <a:bodyPr>
            <a:normAutofit/>
          </a:bodyPr>
          <a:lstStyle/>
          <a:p>
            <a:r>
              <a:rPr lang="en-GB" sz="3200" u="sng" dirty="0">
                <a:latin typeface="Times New Roman" panose="02020603050405020304" pitchFamily="18" charset="0"/>
                <a:cs typeface="Times New Roman" panose="02020603050405020304" pitchFamily="18" charset="0"/>
              </a:rPr>
              <a:t>First hearing</a:t>
            </a:r>
          </a:p>
        </p:txBody>
      </p:sp>
      <p:sp>
        <p:nvSpPr>
          <p:cNvPr id="3" name="Content Placeholder 2">
            <a:extLst>
              <a:ext uri="{FF2B5EF4-FFF2-40B4-BE49-F238E27FC236}">
                <a16:creationId xmlns:a16="http://schemas.microsoft.com/office/drawing/2014/main" id="{AF1FED3F-9A69-4C61-8E69-22AE2316B6D2}"/>
              </a:ext>
            </a:extLst>
          </p:cNvPr>
          <p:cNvSpPr>
            <a:spLocks noGrp="1"/>
          </p:cNvSpPr>
          <p:nvPr>
            <p:ph idx="1"/>
          </p:nvPr>
        </p:nvSpPr>
        <p:spPr>
          <a:xfrm>
            <a:off x="2956263" y="1802167"/>
            <a:ext cx="8548348" cy="4678532"/>
          </a:xfrm>
        </p:spPr>
        <p:txBody>
          <a:bodyPr>
            <a:normAutofit/>
          </a:bodyPr>
          <a:lstStyle/>
          <a:p>
            <a:pPr marL="0" lvl="0" indent="0" defTabSz="914400" hangingPunct="0">
              <a:spcBef>
                <a:spcPts val="0"/>
              </a:spcBef>
              <a:buNone/>
            </a:pPr>
            <a:r>
              <a:rPr lang="en-US" sz="1800" dirty="0">
                <a:solidFill>
                  <a:srgbClr val="0B0C0C"/>
                </a:solidFill>
                <a:latin typeface="Times New Roman" pitchFamily="18"/>
                <a:cs typeface="Times New Roman" pitchFamily="18"/>
              </a:rPr>
              <a:t>The court will arrange a ‘directions hearing’ with both parents.</a:t>
            </a:r>
            <a:r>
              <a:rPr lang="en-US" sz="1800" dirty="0">
                <a:solidFill>
                  <a:srgbClr val="000000"/>
                </a:solidFill>
                <a:latin typeface="Times New Roman" pitchFamily="18"/>
                <a:cs typeface="Times New Roman" pitchFamily="18"/>
              </a:rPr>
              <a:t> </a:t>
            </a:r>
            <a:r>
              <a:rPr lang="en-US" sz="1800" dirty="0">
                <a:solidFill>
                  <a:srgbClr val="0B0C0C"/>
                </a:solidFill>
                <a:latin typeface="Times New Roman" pitchFamily="18"/>
                <a:cs typeface="Times New Roman" pitchFamily="18"/>
              </a:rPr>
              <a:t>There will usually be a family court adviser from the </a:t>
            </a:r>
            <a:r>
              <a:rPr lang="en-US" sz="1800" u="sng" dirty="0">
                <a:solidFill>
                  <a:srgbClr val="000000"/>
                </a:solidFill>
                <a:latin typeface="Times New Roman" pitchFamily="18"/>
                <a:cs typeface="Times New Roman" pitchFamily="18"/>
              </a:rPr>
              <a:t>Children and Family Court Advisory and Support Service (CAFCASS)</a:t>
            </a:r>
            <a:r>
              <a:rPr lang="en-US" sz="1800" dirty="0">
                <a:solidFill>
                  <a:srgbClr val="000000"/>
                </a:solidFill>
                <a:latin typeface="Times New Roman" pitchFamily="18"/>
                <a:cs typeface="Times New Roman" pitchFamily="18"/>
              </a:rPr>
              <a:t> </a:t>
            </a:r>
            <a:r>
              <a:rPr lang="en-US" sz="1800" dirty="0">
                <a:solidFill>
                  <a:srgbClr val="0B0C0C"/>
                </a:solidFill>
                <a:latin typeface="Times New Roman" pitchFamily="18"/>
                <a:cs typeface="Times New Roman" pitchFamily="18"/>
              </a:rPr>
              <a:t>at the hearing. </a:t>
            </a:r>
          </a:p>
          <a:p>
            <a:pPr marL="0" lvl="0" indent="0" defTabSz="914400" hangingPunct="0">
              <a:spcBef>
                <a:spcPts val="0"/>
              </a:spcBef>
              <a:buNone/>
            </a:pPr>
            <a:r>
              <a:rPr lang="en-GB" sz="1800" dirty="0">
                <a:solidFill>
                  <a:srgbClr val="000000"/>
                </a:solidFill>
                <a:latin typeface="Times New Roman" pitchFamily="18"/>
                <a:cs typeface="Times New Roman" pitchFamily="18"/>
              </a:rPr>
              <a:t>Parties should receive a phone call from CAFCASS.</a:t>
            </a:r>
            <a:endParaRPr lang="en-US" sz="1800" dirty="0">
              <a:solidFill>
                <a:srgbClr val="000000"/>
              </a:solidFill>
              <a:latin typeface="Times New Roman" pitchFamily="18"/>
              <a:cs typeface="Times New Roman" pitchFamily="18"/>
            </a:endParaRPr>
          </a:p>
          <a:p>
            <a:pPr marL="0" lvl="0" indent="0" defTabSz="914400" hangingPunct="0">
              <a:spcBef>
                <a:spcPts val="0"/>
              </a:spcBef>
              <a:buNone/>
            </a:pPr>
            <a:endParaRPr lang="en-US" sz="1800" dirty="0">
              <a:solidFill>
                <a:srgbClr val="000000"/>
              </a:solidFill>
              <a:latin typeface="Times New Roman" pitchFamily="18"/>
              <a:cs typeface="Times New Roman" pitchFamily="18"/>
            </a:endParaRPr>
          </a:p>
          <a:p>
            <a:pPr marL="0" lvl="0" indent="0" defTabSz="914400" hangingPunct="0">
              <a:spcBef>
                <a:spcPts val="0"/>
              </a:spcBef>
              <a:buNone/>
            </a:pPr>
            <a:r>
              <a:rPr lang="en-US" sz="1800" dirty="0">
                <a:solidFill>
                  <a:srgbClr val="0B0C0C"/>
                </a:solidFill>
                <a:latin typeface="Times New Roman" pitchFamily="18"/>
                <a:cs typeface="Times New Roman" pitchFamily="18"/>
              </a:rPr>
              <a:t>At the hearing, a judge or magistrate will try to work out:</a:t>
            </a:r>
            <a:endParaRPr lang="en-US" sz="1800" dirty="0">
              <a:solidFill>
                <a:srgbClr val="000000"/>
              </a:solidFill>
              <a:latin typeface="Times New Roman" pitchFamily="18"/>
              <a:cs typeface="Times New Roman" pitchFamily="18"/>
            </a:endParaRPr>
          </a:p>
          <a:p>
            <a:pPr lvl="0" defTabSz="914400" hangingPunct="0">
              <a:spcBef>
                <a:spcPts val="0"/>
              </a:spcBef>
              <a:buSzPct val="100000"/>
              <a:buFont typeface="Wingdings" pitchFamily="2"/>
              <a:buChar char="§"/>
            </a:pPr>
            <a:r>
              <a:rPr lang="en-US" sz="1800" dirty="0">
                <a:solidFill>
                  <a:srgbClr val="0B0C0C"/>
                </a:solidFill>
                <a:latin typeface="Times New Roman" pitchFamily="18"/>
                <a:cs typeface="Times New Roman" pitchFamily="18"/>
              </a:rPr>
              <a:t>what you can agree</a:t>
            </a:r>
          </a:p>
          <a:p>
            <a:pPr lvl="0" defTabSz="914400" hangingPunct="0">
              <a:spcBef>
                <a:spcPts val="0"/>
              </a:spcBef>
              <a:buSzPct val="100000"/>
              <a:buFont typeface="Wingdings" pitchFamily="2"/>
              <a:buChar char="§"/>
            </a:pPr>
            <a:r>
              <a:rPr lang="en-US" sz="1800" dirty="0">
                <a:solidFill>
                  <a:srgbClr val="0B0C0C"/>
                </a:solidFill>
                <a:latin typeface="Times New Roman" pitchFamily="18"/>
                <a:cs typeface="Times New Roman" pitchFamily="18"/>
              </a:rPr>
              <a:t>what you cannot agree</a:t>
            </a:r>
          </a:p>
          <a:p>
            <a:pPr lvl="0" defTabSz="914400" hangingPunct="0">
              <a:spcBef>
                <a:spcPts val="0"/>
              </a:spcBef>
              <a:buSzPct val="100000"/>
              <a:buFont typeface="Wingdings" pitchFamily="2"/>
              <a:buChar char="§"/>
            </a:pPr>
            <a:r>
              <a:rPr lang="en-US" sz="1800" dirty="0">
                <a:solidFill>
                  <a:srgbClr val="0B0C0C"/>
                </a:solidFill>
                <a:latin typeface="Times New Roman" pitchFamily="18"/>
                <a:cs typeface="Times New Roman" pitchFamily="18"/>
              </a:rPr>
              <a:t>if your child is at risk in any way</a:t>
            </a:r>
          </a:p>
          <a:p>
            <a:pPr marL="0" lvl="0" indent="0" defTabSz="914400" hangingPunct="0">
              <a:spcBef>
                <a:spcPts val="0"/>
              </a:spcBef>
              <a:buNone/>
            </a:pPr>
            <a:endParaRPr lang="en-US" sz="1800" dirty="0">
              <a:solidFill>
                <a:srgbClr val="0B0C0C"/>
              </a:solidFill>
              <a:latin typeface="Times New Roman" pitchFamily="18"/>
              <a:cs typeface="Times New Roman" pitchFamily="18"/>
            </a:endParaRPr>
          </a:p>
          <a:p>
            <a:pPr marL="0" lvl="0" indent="0" defTabSz="914400" hangingPunct="0">
              <a:spcBef>
                <a:spcPts val="0"/>
              </a:spcBef>
              <a:buNone/>
            </a:pPr>
            <a:r>
              <a:rPr lang="en-US" sz="1800" dirty="0">
                <a:solidFill>
                  <a:srgbClr val="0B0C0C"/>
                </a:solidFill>
                <a:latin typeface="Times New Roman" pitchFamily="18"/>
                <a:cs typeface="Times New Roman" pitchFamily="18"/>
              </a:rPr>
              <a:t>They’ll encourage you to reach an agreement if it’s in the child’s best interests. If you can, and there are no concerns about the child’s welfare, the judge or magistrate can end the process.</a:t>
            </a:r>
            <a:endParaRPr lang="en-US" sz="1800" dirty="0">
              <a:solidFill>
                <a:srgbClr val="000000"/>
              </a:solidFill>
              <a:latin typeface="Times New Roman" pitchFamily="18"/>
              <a:cs typeface="Times New Roman" pitchFamily="18"/>
            </a:endParaRPr>
          </a:p>
          <a:p>
            <a:pPr marL="0" lvl="0" indent="0" defTabSz="914400" hangingPunct="0">
              <a:spcBef>
                <a:spcPts val="0"/>
              </a:spcBef>
              <a:buNone/>
            </a:pPr>
            <a:endParaRPr lang="en-US" sz="1800" dirty="0">
              <a:solidFill>
                <a:srgbClr val="0B0C0C"/>
              </a:solidFill>
              <a:latin typeface="Times New Roman" pitchFamily="18"/>
              <a:cs typeface="Times New Roman" pitchFamily="18"/>
            </a:endParaRPr>
          </a:p>
          <a:p>
            <a:pPr marL="0" lvl="0" indent="0" defTabSz="914400" hangingPunct="0">
              <a:spcBef>
                <a:spcPts val="0"/>
              </a:spcBef>
              <a:buNone/>
            </a:pPr>
            <a:r>
              <a:rPr lang="en-US" sz="1800" dirty="0">
                <a:solidFill>
                  <a:srgbClr val="0B0C0C"/>
                </a:solidFill>
                <a:latin typeface="Times New Roman" pitchFamily="18"/>
                <a:cs typeface="Times New Roman" pitchFamily="18"/>
              </a:rPr>
              <a:t>The court will make a consent order which sets out what the parties agreed, if necessary.</a:t>
            </a:r>
            <a:endParaRPr lang="en-US" sz="1800" dirty="0">
              <a:solidFill>
                <a:srgbClr val="000000"/>
              </a:solidFill>
              <a:latin typeface="Times New Roman" pitchFamily="18"/>
              <a:cs typeface="Times New Roman" pitchFamily="18"/>
            </a:endParaRPr>
          </a:p>
          <a:p>
            <a:pPr marL="0" indent="0">
              <a:buNone/>
            </a:pPr>
            <a:endParaRPr lang="en-GB" dirty="0"/>
          </a:p>
        </p:txBody>
      </p:sp>
    </p:spTree>
    <p:extLst>
      <p:ext uri="{BB962C8B-B14F-4D97-AF65-F5344CB8AC3E}">
        <p14:creationId xmlns:p14="http://schemas.microsoft.com/office/powerpoint/2010/main" val="8454147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0E7FB6-DD21-4C80-BAE8-0DF3ABA5C414}"/>
              </a:ext>
            </a:extLst>
          </p:cNvPr>
          <p:cNvSpPr>
            <a:spLocks noGrp="1"/>
          </p:cNvSpPr>
          <p:nvPr>
            <p:ph idx="1"/>
          </p:nvPr>
        </p:nvSpPr>
        <p:spPr>
          <a:xfrm>
            <a:off x="2982896" y="2133600"/>
            <a:ext cx="8521715" cy="3777622"/>
          </a:xfrm>
        </p:spPr>
        <p:txBody>
          <a:bodyPr/>
          <a:lstStyle/>
          <a:p>
            <a:pPr marL="0" lvl="0" indent="0" algn="just">
              <a:buNone/>
            </a:pPr>
            <a:r>
              <a:rPr lang="en-GB" sz="1800" dirty="0">
                <a:latin typeface="Times New Roman" pitchFamily="18"/>
                <a:cs typeface="Times New Roman" pitchFamily="18"/>
              </a:rPr>
              <a:t>CAFCASS will want to talk about any safeguarding concerns either party may have. They will also ask about what each party hopes to achieve from the proceedings.  </a:t>
            </a:r>
          </a:p>
          <a:p>
            <a:pPr marL="0" lvl="0" indent="0" algn="just">
              <a:buNone/>
            </a:pPr>
            <a:r>
              <a:rPr lang="en-GB" sz="1800" dirty="0">
                <a:latin typeface="Times New Roman" pitchFamily="18"/>
                <a:cs typeface="Times New Roman" pitchFamily="18"/>
              </a:rPr>
              <a:t>The investigations and conversations will form the basis of CAFCASS’ preliminary report to the Court for the 1st hearing.</a:t>
            </a:r>
          </a:p>
          <a:p>
            <a:pPr marL="0" indent="0">
              <a:buNone/>
            </a:pPr>
            <a:endParaRPr lang="en-GB" dirty="0"/>
          </a:p>
        </p:txBody>
      </p:sp>
    </p:spTree>
    <p:extLst>
      <p:ext uri="{BB962C8B-B14F-4D97-AF65-F5344CB8AC3E}">
        <p14:creationId xmlns:p14="http://schemas.microsoft.com/office/powerpoint/2010/main" val="27088686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F902067-7FA2-4A99-8E01-65B65388BD40}"/>
              </a:ext>
            </a:extLst>
          </p:cNvPr>
          <p:cNvSpPr>
            <a:spLocks noGrp="1"/>
          </p:cNvSpPr>
          <p:nvPr>
            <p:ph idx="1"/>
          </p:nvPr>
        </p:nvSpPr>
        <p:spPr>
          <a:xfrm>
            <a:off x="3018408" y="1597982"/>
            <a:ext cx="8486204" cy="3817398"/>
          </a:xfrm>
        </p:spPr>
        <p:txBody>
          <a:bodyPr/>
          <a:lstStyle/>
          <a:p>
            <a:pPr marL="0" lvl="0" indent="0" algn="just">
              <a:lnSpc>
                <a:spcPct val="90000"/>
              </a:lnSpc>
              <a:buNone/>
            </a:pPr>
            <a:r>
              <a:rPr lang="en-GB" sz="1800" dirty="0">
                <a:solidFill>
                  <a:srgbClr val="0B0C0C"/>
                </a:solidFill>
                <a:latin typeface="Times New Roman" pitchFamily="18"/>
                <a:cs typeface="Times New Roman" pitchFamily="18"/>
              </a:rPr>
              <a:t>The judge or magistrate will set a timetable for what happens next.</a:t>
            </a:r>
          </a:p>
          <a:p>
            <a:pPr marL="0" lvl="0" indent="0" algn="just">
              <a:lnSpc>
                <a:spcPct val="90000"/>
              </a:lnSpc>
              <a:buNone/>
            </a:pPr>
            <a:r>
              <a:rPr lang="en-GB" sz="1800" dirty="0">
                <a:solidFill>
                  <a:srgbClr val="0B0C0C"/>
                </a:solidFill>
                <a:latin typeface="Times New Roman" pitchFamily="18"/>
                <a:cs typeface="Times New Roman" pitchFamily="18"/>
              </a:rPr>
              <a:t>They may ask the parties to try again to reach an agreement, for example by going to a meeting with a mediator.</a:t>
            </a:r>
          </a:p>
          <a:p>
            <a:pPr marL="0" lvl="0" indent="0" algn="just">
              <a:lnSpc>
                <a:spcPct val="90000"/>
              </a:lnSpc>
              <a:buNone/>
            </a:pPr>
            <a:r>
              <a:rPr lang="en-GB" sz="1800" dirty="0">
                <a:solidFill>
                  <a:srgbClr val="0B0C0C"/>
                </a:solidFill>
                <a:latin typeface="Times New Roman" pitchFamily="18"/>
                <a:cs typeface="Times New Roman" pitchFamily="18"/>
              </a:rPr>
              <a:t>The parties may have to go on a course if your case is about child arrangements. The course is called a ‘</a:t>
            </a:r>
            <a:r>
              <a:rPr lang="en-GB" sz="1800" dirty="0">
                <a:solidFill>
                  <a:srgbClr val="000000"/>
                </a:solidFill>
                <a:latin typeface="Times New Roman" pitchFamily="18"/>
                <a:cs typeface="Times New Roman" pitchFamily="18"/>
              </a:rPr>
              <a:t>Separated Parents Information Programme</a:t>
            </a:r>
            <a:r>
              <a:rPr lang="en-GB" sz="1800" dirty="0">
                <a:solidFill>
                  <a:srgbClr val="0B0C0C"/>
                </a:solidFill>
                <a:latin typeface="Times New Roman" pitchFamily="18"/>
                <a:cs typeface="Times New Roman" pitchFamily="18"/>
              </a:rPr>
              <a:t>’, and could help the parties find a way to make child arrangements work.</a:t>
            </a:r>
          </a:p>
          <a:p>
            <a:pPr marL="0" lvl="0" indent="0" algn="just">
              <a:lnSpc>
                <a:spcPct val="90000"/>
              </a:lnSpc>
              <a:buNone/>
            </a:pPr>
            <a:r>
              <a:rPr lang="en-GB" sz="1800" dirty="0">
                <a:solidFill>
                  <a:srgbClr val="0B0C0C"/>
                </a:solidFill>
                <a:latin typeface="Times New Roman" pitchFamily="18"/>
                <a:cs typeface="Times New Roman" pitchFamily="18"/>
              </a:rPr>
              <a:t>The parties usually have to go to one or 2 meetings, depending on the type of programme. The parties will not be at the same meetings.</a:t>
            </a:r>
          </a:p>
          <a:p>
            <a:pPr marL="0" lvl="0" indent="0" algn="just">
              <a:lnSpc>
                <a:spcPct val="90000"/>
              </a:lnSpc>
              <a:buNone/>
            </a:pPr>
            <a:r>
              <a:rPr lang="en-GB" sz="1800" dirty="0">
                <a:solidFill>
                  <a:srgbClr val="0B0C0C"/>
                </a:solidFill>
                <a:latin typeface="Times New Roman" pitchFamily="18"/>
                <a:cs typeface="Times New Roman" pitchFamily="18"/>
              </a:rPr>
              <a:t>If the parties reach an agreement at any stage, the judge or magistrate can stop the process.</a:t>
            </a:r>
          </a:p>
          <a:p>
            <a:pPr marL="0" indent="0">
              <a:buNone/>
            </a:pPr>
            <a:endParaRPr lang="en-GB" dirty="0"/>
          </a:p>
        </p:txBody>
      </p:sp>
    </p:spTree>
    <p:extLst>
      <p:ext uri="{BB962C8B-B14F-4D97-AF65-F5344CB8AC3E}">
        <p14:creationId xmlns:p14="http://schemas.microsoft.com/office/powerpoint/2010/main" val="1371312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8E2DF-6C2B-4874-8C1D-D41160A5B4C7}"/>
              </a:ext>
            </a:extLst>
          </p:cNvPr>
          <p:cNvSpPr>
            <a:spLocks noGrp="1"/>
          </p:cNvSpPr>
          <p:nvPr>
            <p:ph type="title"/>
          </p:nvPr>
        </p:nvSpPr>
        <p:spPr>
          <a:xfrm>
            <a:off x="2592925" y="953437"/>
            <a:ext cx="8911687" cy="1123765"/>
          </a:xfrm>
        </p:spPr>
        <p:txBody>
          <a:bodyPr>
            <a:normAutofit/>
          </a:bodyPr>
          <a:lstStyle/>
          <a:p>
            <a:pPr algn="ctr"/>
            <a:r>
              <a:rPr lang="en-GB" sz="3200" u="sng" dirty="0">
                <a:latin typeface="Times New Roman" pitchFamily="18"/>
                <a:cs typeface="Times New Roman" pitchFamily="18"/>
              </a:rPr>
              <a:t>How do you apply for a divorce?</a:t>
            </a:r>
            <a:endParaRPr lang="en-GB" sz="3200" dirty="0"/>
          </a:p>
        </p:txBody>
      </p:sp>
      <p:sp>
        <p:nvSpPr>
          <p:cNvPr id="3" name="Content Placeholder 2">
            <a:extLst>
              <a:ext uri="{FF2B5EF4-FFF2-40B4-BE49-F238E27FC236}">
                <a16:creationId xmlns:a16="http://schemas.microsoft.com/office/drawing/2014/main" id="{946677CC-3B9F-4C12-A732-ED9325462990}"/>
              </a:ext>
            </a:extLst>
          </p:cNvPr>
          <p:cNvSpPr>
            <a:spLocks noGrp="1"/>
          </p:cNvSpPr>
          <p:nvPr>
            <p:ph idx="1"/>
          </p:nvPr>
        </p:nvSpPr>
        <p:spPr>
          <a:xfrm>
            <a:off x="2592925" y="2077202"/>
            <a:ext cx="8915400" cy="3777622"/>
          </a:xfrm>
        </p:spPr>
        <p:txBody>
          <a:bodyPr>
            <a:normAutofit lnSpcReduction="10000"/>
          </a:bodyPr>
          <a:lstStyle/>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a:buNone/>
              <a:tabLst/>
              <a:defRPr/>
            </a:pPr>
            <a:r>
              <a:rPr kumimoji="0" lang="en-GB" sz="2000" b="0" i="0" u="none" strike="noStrike" kern="1200" cap="none" spc="0" normalizeH="0" baseline="0" noProof="0" dirty="0">
                <a:ln>
                  <a:noFill/>
                </a:ln>
                <a:solidFill>
                  <a:schemeClr val="tx1"/>
                </a:solidFill>
                <a:effectLst/>
                <a:uLnTx/>
                <a:uFillTx/>
                <a:latin typeface="Times New Roman" pitchFamily="18"/>
                <a:cs typeface="Times New Roman" pitchFamily="18"/>
              </a:rPr>
              <a:t>An application should be made using form D8. Applications can be made on paper or online. </a:t>
            </a:r>
          </a:p>
          <a:p>
            <a:pPr marL="0" marR="0" lvl="0" indent="0" algn="l" defTabSz="457200" rtl="0" eaLnBrk="1" fontAlgn="auto" latinLnBrk="0" hangingPunct="1">
              <a:lnSpc>
                <a:spcPct val="100000"/>
              </a:lnSpc>
              <a:spcBef>
                <a:spcPts val="1000"/>
              </a:spcBef>
              <a:spcAft>
                <a:spcPts val="0"/>
              </a:spcAft>
              <a:buClr>
                <a:srgbClr val="90C226"/>
              </a:buClr>
              <a:buSzPct val="80000"/>
              <a:buFont typeface="Wingdings 3"/>
              <a:buNone/>
              <a:tabLst/>
              <a:defRPr/>
            </a:pPr>
            <a:r>
              <a:rPr kumimoji="0" lang="en-GB" sz="2000" b="0" i="0" u="none" strike="noStrike" kern="1200" cap="none" spc="0" normalizeH="0" baseline="0" noProof="0" dirty="0">
                <a:ln>
                  <a:noFill/>
                </a:ln>
                <a:solidFill>
                  <a:schemeClr val="tx1"/>
                </a:solidFill>
                <a:effectLst/>
                <a:uLnTx/>
                <a:uFillTx/>
                <a:latin typeface="Times New Roman" pitchFamily="18"/>
                <a:cs typeface="Times New Roman" pitchFamily="18"/>
              </a:rPr>
              <a:t>The application must be accompanied by: </a:t>
            </a:r>
          </a:p>
          <a:p>
            <a:pPr marR="0" lvl="0" algn="l" defTabSz="457200" rtl="0" eaLnBrk="1" fontAlgn="auto" latinLnBrk="0" hangingPunct="1">
              <a:lnSpc>
                <a:spcPct val="150000"/>
              </a:lnSpc>
              <a:spcBef>
                <a:spcPts val="1000"/>
              </a:spcBef>
              <a:spcAft>
                <a:spcPts val="0"/>
              </a:spcAft>
              <a:buClr>
                <a:srgbClr val="C00000"/>
              </a:buClr>
              <a:buSzPct val="80000"/>
              <a:buFont typeface="Wingdings" panose="05000000000000000000" pitchFamily="2" charset="2"/>
              <a:buChar char="§"/>
              <a:tabLst/>
              <a:defRPr/>
            </a:pPr>
            <a:r>
              <a:rPr kumimoji="0" lang="en-GB" sz="2000" b="0" i="0" u="none" strike="noStrike" kern="1200" cap="none" spc="0" normalizeH="0" baseline="0" noProof="0" dirty="0">
                <a:ln>
                  <a:noFill/>
                </a:ln>
                <a:solidFill>
                  <a:schemeClr val="tx1"/>
                </a:solidFill>
                <a:effectLst/>
                <a:uLnTx/>
                <a:uFillTx/>
                <a:latin typeface="Times New Roman" pitchFamily="18"/>
                <a:cs typeface="Times New Roman" pitchFamily="18"/>
              </a:rPr>
              <a:t>Original Marriage (civil partnership) certificate </a:t>
            </a:r>
            <a:r>
              <a:rPr lang="en-GB" sz="2000" b="0" i="0" dirty="0">
                <a:solidFill>
                  <a:srgbClr val="0B0C0C"/>
                </a:solidFill>
                <a:effectLst/>
                <a:latin typeface="Times New Roman" panose="02020603050405020304" pitchFamily="18" charset="0"/>
                <a:cs typeface="Times New Roman" panose="02020603050405020304" pitchFamily="18" charset="0"/>
              </a:rPr>
              <a:t>or a </a:t>
            </a:r>
            <a:r>
              <a:rPr lang="en-GB" sz="2000" b="0" i="0" dirty="0">
                <a:solidFill>
                  <a:schemeClr val="tx1"/>
                </a:solidFill>
                <a:effectLst/>
                <a:latin typeface="Times New Roman" panose="02020603050405020304" pitchFamily="18" charset="0"/>
                <a:cs typeface="Times New Roman" panose="02020603050405020304" pitchFamily="18" charset="0"/>
              </a:rPr>
              <a:t>certified copy (and a certified translation if it is not in English)</a:t>
            </a:r>
            <a:r>
              <a:rPr kumimoji="0" lang="en-GB" sz="2000" b="0" i="0" u="none" strike="noStrike" kern="1200" cap="none" spc="0" normalizeH="0" baseline="0" noProof="0" dirty="0">
                <a:ln>
                  <a:noFill/>
                </a:ln>
                <a:solidFill>
                  <a:schemeClr val="tx1"/>
                </a:solidFill>
                <a:effectLst/>
                <a:uLnTx/>
                <a:uFillTx/>
                <a:latin typeface="Times New Roman" panose="02020603050405020304" pitchFamily="18" charset="0"/>
                <a:cs typeface="Times New Roman" panose="02020603050405020304" pitchFamily="18" charset="0"/>
              </a:rPr>
              <a:t>; </a:t>
            </a:r>
          </a:p>
          <a:p>
            <a:pPr marR="0" lvl="0" algn="l" defTabSz="457200" rtl="0" eaLnBrk="1" fontAlgn="auto" latinLnBrk="0" hangingPunct="1">
              <a:lnSpc>
                <a:spcPct val="150000"/>
              </a:lnSpc>
              <a:spcBef>
                <a:spcPts val="1000"/>
              </a:spcBef>
              <a:spcAft>
                <a:spcPts val="0"/>
              </a:spcAft>
              <a:buClr>
                <a:srgbClr val="C00000"/>
              </a:buClr>
              <a:buSzPct val="80000"/>
              <a:buFont typeface="Wingdings" panose="05000000000000000000" pitchFamily="2" charset="2"/>
              <a:buChar char="§"/>
              <a:tabLst/>
              <a:defRPr/>
            </a:pPr>
            <a:r>
              <a:rPr kumimoji="0" lang="en-GB" sz="2000" b="0" i="0" u="none" strike="noStrike" kern="1200" cap="none" spc="0" normalizeH="0" baseline="0" noProof="0" dirty="0">
                <a:ln>
                  <a:noFill/>
                </a:ln>
                <a:solidFill>
                  <a:schemeClr val="tx1"/>
                </a:solidFill>
                <a:effectLst/>
                <a:uLnTx/>
                <a:uFillTx/>
                <a:latin typeface="Times New Roman" pitchFamily="18"/>
                <a:cs typeface="Times New Roman" pitchFamily="18"/>
              </a:rPr>
              <a:t>Reconciliation statement (where there is a solicitor acting) (Form D6); and </a:t>
            </a:r>
          </a:p>
          <a:p>
            <a:pPr marR="0" lvl="0" algn="l" defTabSz="457200" rtl="0" eaLnBrk="1" fontAlgn="auto" latinLnBrk="0" hangingPunct="1">
              <a:lnSpc>
                <a:spcPct val="150000"/>
              </a:lnSpc>
              <a:spcBef>
                <a:spcPts val="1000"/>
              </a:spcBef>
              <a:spcAft>
                <a:spcPts val="0"/>
              </a:spcAft>
              <a:buClr>
                <a:srgbClr val="C00000"/>
              </a:buClr>
              <a:buSzPct val="80000"/>
              <a:buFont typeface="Wingdings" panose="05000000000000000000" pitchFamily="2" charset="2"/>
              <a:buChar char="§"/>
              <a:tabLst/>
              <a:defRPr/>
            </a:pPr>
            <a:r>
              <a:rPr kumimoji="0" lang="en-GB" sz="2000" b="0" i="0" u="none" strike="noStrike" kern="1200" cap="none" spc="0" normalizeH="0" baseline="0" noProof="0" dirty="0">
                <a:ln>
                  <a:noFill/>
                </a:ln>
                <a:solidFill>
                  <a:schemeClr val="tx1"/>
                </a:solidFill>
                <a:effectLst/>
                <a:uLnTx/>
                <a:uFillTx/>
                <a:latin typeface="Times New Roman" pitchFamily="18"/>
                <a:cs typeface="Times New Roman" pitchFamily="18"/>
              </a:rPr>
              <a:t>The court fee (see Civil and Family Court Fees EX50) which is currently £593, or ‘fee exempt’ form.</a:t>
            </a:r>
          </a:p>
          <a:p>
            <a:endParaRPr lang="en-GB" dirty="0"/>
          </a:p>
        </p:txBody>
      </p:sp>
    </p:spTree>
    <p:extLst>
      <p:ext uri="{BB962C8B-B14F-4D97-AF65-F5344CB8AC3E}">
        <p14:creationId xmlns:p14="http://schemas.microsoft.com/office/powerpoint/2010/main" val="15429955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2BD4A-A4DC-4AB8-B7D8-BAF2C0398E23}"/>
              </a:ext>
            </a:extLst>
          </p:cNvPr>
          <p:cNvSpPr>
            <a:spLocks noGrp="1"/>
          </p:cNvSpPr>
          <p:nvPr>
            <p:ph type="title"/>
          </p:nvPr>
        </p:nvSpPr>
        <p:spPr>
          <a:xfrm>
            <a:off x="2912522" y="1130137"/>
            <a:ext cx="7651905" cy="805195"/>
          </a:xfrm>
        </p:spPr>
        <p:txBody>
          <a:bodyPr>
            <a:normAutofit/>
          </a:bodyPr>
          <a:lstStyle/>
          <a:p>
            <a:r>
              <a:rPr lang="en-GB" sz="3200" u="sng" dirty="0">
                <a:solidFill>
                  <a:schemeClr val="tx1"/>
                </a:solidFill>
                <a:latin typeface="Times New Roman" pitchFamily="18"/>
                <a:cs typeface="Times New Roman" pitchFamily="18"/>
              </a:rPr>
              <a:t>Domestic Abuse allegations</a:t>
            </a:r>
            <a:endParaRPr lang="en-GB" sz="3200" dirty="0">
              <a:solidFill>
                <a:schemeClr val="tx1"/>
              </a:solidFill>
            </a:endParaRPr>
          </a:p>
        </p:txBody>
      </p:sp>
      <p:sp>
        <p:nvSpPr>
          <p:cNvPr id="3" name="Content Placeholder 2">
            <a:extLst>
              <a:ext uri="{FF2B5EF4-FFF2-40B4-BE49-F238E27FC236}">
                <a16:creationId xmlns:a16="http://schemas.microsoft.com/office/drawing/2014/main" id="{E8BC9F59-59F1-419E-91A7-FF9A31E114FB}"/>
              </a:ext>
            </a:extLst>
          </p:cNvPr>
          <p:cNvSpPr>
            <a:spLocks noGrp="1"/>
          </p:cNvSpPr>
          <p:nvPr>
            <p:ph idx="1"/>
          </p:nvPr>
        </p:nvSpPr>
        <p:spPr>
          <a:xfrm>
            <a:off x="2912522" y="2266765"/>
            <a:ext cx="8628449" cy="2864528"/>
          </a:xfrm>
        </p:spPr>
        <p:txBody>
          <a:bodyPr/>
          <a:lstStyle/>
          <a:p>
            <a:pPr marL="0" indent="0">
              <a:buNone/>
            </a:pPr>
            <a:r>
              <a:rPr lang="en-GB" dirty="0">
                <a:solidFill>
                  <a:schemeClr val="tx1"/>
                </a:solidFill>
                <a:latin typeface="Times New Roman" pitchFamily="18"/>
                <a:cs typeface="Times New Roman" pitchFamily="18"/>
              </a:rPr>
              <a:t>If there are domestic abuse allegations that are denied then the Court should deal with this first and so is likely to direct both parties to file and serve statements dealing with the allegations and for there to be prepared a Schedule of Allegations.</a:t>
            </a:r>
          </a:p>
          <a:p>
            <a:endParaRPr lang="en-GB" dirty="0"/>
          </a:p>
        </p:txBody>
      </p:sp>
      <p:pic>
        <p:nvPicPr>
          <p:cNvPr id="4" name="Picture 4" descr="A picture containing drawing&#10;&#10;Description automatically generated">
            <a:extLst>
              <a:ext uri="{FF2B5EF4-FFF2-40B4-BE49-F238E27FC236}">
                <a16:creationId xmlns:a16="http://schemas.microsoft.com/office/drawing/2014/main" id="{0963A4D9-1B82-4F54-9CB5-C88F1CEF3B6B}"/>
              </a:ext>
            </a:extLst>
          </p:cNvPr>
          <p:cNvPicPr>
            <a:picLocks noChangeAspect="1"/>
          </p:cNvPicPr>
          <p:nvPr/>
        </p:nvPicPr>
        <p:blipFill>
          <a:blip r:embed="rId2"/>
          <a:stretch>
            <a:fillRect/>
          </a:stretch>
        </p:blipFill>
        <p:spPr>
          <a:xfrm>
            <a:off x="4663426" y="3826617"/>
            <a:ext cx="3406376" cy="2432141"/>
          </a:xfrm>
          <a:prstGeom prst="rect">
            <a:avLst/>
          </a:prstGeom>
          <a:noFill/>
          <a:ln cap="rnd">
            <a:noFill/>
          </a:ln>
        </p:spPr>
      </p:pic>
    </p:spTree>
    <p:extLst>
      <p:ext uri="{BB962C8B-B14F-4D97-AF65-F5344CB8AC3E}">
        <p14:creationId xmlns:p14="http://schemas.microsoft.com/office/powerpoint/2010/main" val="13210525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03B410-0E25-4DB2-A01F-8C21B5CAFF64}"/>
              </a:ext>
            </a:extLst>
          </p:cNvPr>
          <p:cNvSpPr>
            <a:spLocks noGrp="1"/>
          </p:cNvSpPr>
          <p:nvPr>
            <p:ph type="title"/>
          </p:nvPr>
        </p:nvSpPr>
        <p:spPr>
          <a:xfrm>
            <a:off x="3062796" y="1348493"/>
            <a:ext cx="4048218" cy="958222"/>
          </a:xfrm>
        </p:spPr>
        <p:txBody>
          <a:bodyPr>
            <a:normAutofit/>
          </a:bodyPr>
          <a:lstStyle/>
          <a:p>
            <a:r>
              <a:rPr lang="en-GB" sz="3200" u="sng" dirty="0">
                <a:latin typeface="Times New Roman" pitchFamily="18"/>
                <a:cs typeface="Times New Roman" pitchFamily="18"/>
              </a:rPr>
              <a:t>Fact-finding hearing</a:t>
            </a:r>
            <a:endParaRPr lang="en-GB" sz="3200" dirty="0"/>
          </a:p>
        </p:txBody>
      </p:sp>
      <p:sp>
        <p:nvSpPr>
          <p:cNvPr id="3" name="Content Placeholder 2">
            <a:extLst>
              <a:ext uri="{FF2B5EF4-FFF2-40B4-BE49-F238E27FC236}">
                <a16:creationId xmlns:a16="http://schemas.microsoft.com/office/drawing/2014/main" id="{B36B226B-E447-48BD-8FC8-29FE7157B39B}"/>
              </a:ext>
            </a:extLst>
          </p:cNvPr>
          <p:cNvSpPr>
            <a:spLocks noGrp="1"/>
          </p:cNvSpPr>
          <p:nvPr>
            <p:ph idx="1"/>
          </p:nvPr>
        </p:nvSpPr>
        <p:spPr>
          <a:xfrm>
            <a:off x="3062795" y="2479829"/>
            <a:ext cx="8441817" cy="4063014"/>
          </a:xfrm>
        </p:spPr>
        <p:txBody>
          <a:bodyPr/>
          <a:lstStyle/>
          <a:p>
            <a:pPr marL="0" lvl="0" indent="0">
              <a:buNone/>
            </a:pPr>
            <a:r>
              <a:rPr lang="en-GB" dirty="0">
                <a:solidFill>
                  <a:schemeClr val="tx1"/>
                </a:solidFill>
                <a:latin typeface="Times New Roman" pitchFamily="18"/>
                <a:cs typeface="Times New Roman" pitchFamily="18"/>
              </a:rPr>
              <a:t>The court will fix a fact finding hearing once the statements and the Schedule are completed and when any documents from the police have been received.  </a:t>
            </a:r>
          </a:p>
          <a:p>
            <a:pPr marL="0" lvl="0" indent="0">
              <a:buNone/>
            </a:pPr>
            <a:r>
              <a:rPr lang="en-GB" dirty="0">
                <a:solidFill>
                  <a:schemeClr val="tx1"/>
                </a:solidFill>
                <a:latin typeface="Times New Roman" pitchFamily="18"/>
                <a:cs typeface="Times New Roman" pitchFamily="18"/>
              </a:rPr>
              <a:t>Usually both parties will have to give evidence so often these hearings last half a day or a day. </a:t>
            </a:r>
          </a:p>
          <a:p>
            <a:pPr marL="0" lvl="0" indent="0">
              <a:buNone/>
            </a:pPr>
            <a:r>
              <a:rPr lang="en-GB" dirty="0">
                <a:solidFill>
                  <a:schemeClr val="tx1"/>
                </a:solidFill>
                <a:latin typeface="Times New Roman" pitchFamily="18"/>
                <a:cs typeface="Times New Roman" pitchFamily="18"/>
              </a:rPr>
              <a:t>Once the Court has decided what happened in the past at any fact finding hearing and any recommendations from CAFCASS have been received the case will be listed for a Dispute Resolution Appointment (DRA).</a:t>
            </a:r>
          </a:p>
          <a:p>
            <a:pPr marL="0" lvl="0" indent="0">
              <a:buNone/>
            </a:pPr>
            <a:r>
              <a:rPr lang="en-GB" dirty="0">
                <a:solidFill>
                  <a:schemeClr val="tx1"/>
                </a:solidFill>
                <a:latin typeface="Times New Roman" pitchFamily="18"/>
                <a:cs typeface="Times New Roman" pitchFamily="18"/>
              </a:rPr>
              <a:t>This is to try to narrow issues if possible and see if an agreement is possible. </a:t>
            </a:r>
          </a:p>
          <a:p>
            <a:pPr marL="0" lvl="0" indent="0">
              <a:buNone/>
            </a:pPr>
            <a:r>
              <a:rPr lang="en-GB" dirty="0">
                <a:solidFill>
                  <a:schemeClr val="tx1"/>
                </a:solidFill>
                <a:latin typeface="Times New Roman" pitchFamily="18"/>
                <a:cs typeface="Times New Roman" pitchFamily="18"/>
              </a:rPr>
              <a:t>The Court can hear evidence if necessary.  </a:t>
            </a:r>
          </a:p>
          <a:p>
            <a:pPr marL="0" lvl="0" indent="0">
              <a:buNone/>
            </a:pPr>
            <a:r>
              <a:rPr lang="en-GB" dirty="0">
                <a:solidFill>
                  <a:schemeClr val="tx1"/>
                </a:solidFill>
                <a:latin typeface="Times New Roman" pitchFamily="18"/>
                <a:cs typeface="Times New Roman" pitchFamily="18"/>
              </a:rPr>
              <a:t>If there is no agreement the Court will fix a date for a final hearing.</a:t>
            </a:r>
          </a:p>
          <a:p>
            <a:endParaRPr lang="en-GB" dirty="0"/>
          </a:p>
        </p:txBody>
      </p:sp>
      <p:pic>
        <p:nvPicPr>
          <p:cNvPr id="5" name="Picture 4">
            <a:extLst>
              <a:ext uri="{FF2B5EF4-FFF2-40B4-BE49-F238E27FC236}">
                <a16:creationId xmlns:a16="http://schemas.microsoft.com/office/drawing/2014/main" id="{A8E93135-759C-4A46-93EE-C86533BB7D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83703" y="377301"/>
            <a:ext cx="3111958" cy="1929414"/>
          </a:xfrm>
          <a:prstGeom prst="ellipse">
            <a:avLst/>
          </a:prstGeom>
          <a:ln>
            <a:noFill/>
          </a:ln>
          <a:effectLst>
            <a:softEdge rad="112500"/>
          </a:effectLst>
        </p:spPr>
      </p:pic>
    </p:spTree>
    <p:extLst>
      <p:ext uri="{BB962C8B-B14F-4D97-AF65-F5344CB8AC3E}">
        <p14:creationId xmlns:p14="http://schemas.microsoft.com/office/powerpoint/2010/main" val="379369222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B5B70-BC5F-4D6D-A83F-1987121C264D}"/>
              </a:ext>
            </a:extLst>
          </p:cNvPr>
          <p:cNvSpPr>
            <a:spLocks noGrp="1"/>
          </p:cNvSpPr>
          <p:nvPr>
            <p:ph type="title"/>
          </p:nvPr>
        </p:nvSpPr>
        <p:spPr>
          <a:xfrm>
            <a:off x="2876364" y="914400"/>
            <a:ext cx="8911687" cy="982424"/>
          </a:xfrm>
        </p:spPr>
        <p:txBody>
          <a:bodyPr>
            <a:normAutofit/>
          </a:bodyPr>
          <a:lstStyle/>
          <a:p>
            <a:r>
              <a:rPr lang="en-GB" sz="3200" u="sng" dirty="0">
                <a:solidFill>
                  <a:srgbClr val="000000"/>
                </a:solidFill>
                <a:latin typeface="Times New Roman" pitchFamily="18"/>
                <a:cs typeface="Times New Roman" pitchFamily="18"/>
              </a:rPr>
              <a:t>Final hearing</a:t>
            </a:r>
            <a:endParaRPr lang="en-GB" sz="3200" dirty="0"/>
          </a:p>
        </p:txBody>
      </p:sp>
      <p:sp>
        <p:nvSpPr>
          <p:cNvPr id="3" name="Content Placeholder 2">
            <a:extLst>
              <a:ext uri="{FF2B5EF4-FFF2-40B4-BE49-F238E27FC236}">
                <a16:creationId xmlns:a16="http://schemas.microsoft.com/office/drawing/2014/main" id="{3884D112-9ABC-4D02-B0F7-C8369A41C9E5}"/>
              </a:ext>
            </a:extLst>
          </p:cNvPr>
          <p:cNvSpPr>
            <a:spLocks noGrp="1"/>
          </p:cNvSpPr>
          <p:nvPr>
            <p:ph idx="1"/>
          </p:nvPr>
        </p:nvSpPr>
        <p:spPr>
          <a:xfrm>
            <a:off x="2876364" y="2006353"/>
            <a:ext cx="8628247" cy="2183907"/>
          </a:xfrm>
        </p:spPr>
        <p:txBody>
          <a:bodyPr/>
          <a:lstStyle/>
          <a:p>
            <a:pPr marL="0" lvl="0" indent="0" algn="just">
              <a:buNone/>
            </a:pPr>
            <a:r>
              <a:rPr lang="en-GB" sz="1800" dirty="0">
                <a:latin typeface="Times New Roman" pitchFamily="18"/>
                <a:cs typeface="Times New Roman" pitchFamily="18"/>
              </a:rPr>
              <a:t>In preparation for a final hearing the applicant will be expected to prepare an agreed, paginated and indexed bundle for use by the parties and the court. This will include all the papers and statements along with an up to date case summary, a chronology and a position statement.</a:t>
            </a:r>
          </a:p>
          <a:p>
            <a:pPr marL="0" lvl="0" indent="0" algn="just">
              <a:buNone/>
            </a:pPr>
            <a:r>
              <a:rPr lang="en-GB" sz="1800" dirty="0">
                <a:latin typeface="Times New Roman" pitchFamily="18"/>
                <a:cs typeface="Times New Roman" pitchFamily="18"/>
              </a:rPr>
              <a:t>At the final hearing both parties will give their evidence and challenge the other persons evidence in cross examination. The Judge will then make an Order taking into account the Welfare Checklist.</a:t>
            </a:r>
          </a:p>
          <a:p>
            <a:pPr marL="0" indent="0">
              <a:buNone/>
            </a:pPr>
            <a:endParaRPr lang="en-GB" dirty="0"/>
          </a:p>
        </p:txBody>
      </p:sp>
      <p:pic>
        <p:nvPicPr>
          <p:cNvPr id="4" name="Picture 4" descr="Diagram&#10;&#10;Description automatically generated">
            <a:extLst>
              <a:ext uri="{FF2B5EF4-FFF2-40B4-BE49-F238E27FC236}">
                <a16:creationId xmlns:a16="http://schemas.microsoft.com/office/drawing/2014/main" id="{8267148E-4E69-42F1-A097-877A2EBCCA7B}"/>
              </a:ext>
            </a:extLst>
          </p:cNvPr>
          <p:cNvPicPr>
            <a:picLocks noChangeAspect="1"/>
          </p:cNvPicPr>
          <p:nvPr/>
        </p:nvPicPr>
        <p:blipFill>
          <a:blip r:embed="rId2"/>
          <a:stretch>
            <a:fillRect/>
          </a:stretch>
        </p:blipFill>
        <p:spPr>
          <a:xfrm>
            <a:off x="4517553" y="4409318"/>
            <a:ext cx="3374695" cy="1854202"/>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1632897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D6F1AA-59C9-4B6B-A997-B941DDD22081}"/>
              </a:ext>
            </a:extLst>
          </p:cNvPr>
          <p:cNvSpPr>
            <a:spLocks noGrp="1"/>
          </p:cNvSpPr>
          <p:nvPr>
            <p:ph idx="1"/>
          </p:nvPr>
        </p:nvSpPr>
        <p:spPr>
          <a:xfrm>
            <a:off x="3444536" y="1056444"/>
            <a:ext cx="7474997" cy="4927106"/>
          </a:xfrm>
        </p:spPr>
        <p:txBody>
          <a:bodyPr>
            <a:normAutofit/>
          </a:bodyPr>
          <a:lstStyle/>
          <a:p>
            <a:pPr marL="0" lvl="0" indent="0">
              <a:buNone/>
            </a:pPr>
            <a:r>
              <a:rPr lang="en-GB" dirty="0">
                <a:latin typeface="Times New Roman" pitchFamily="18"/>
                <a:cs typeface="Times New Roman" pitchFamily="18"/>
              </a:rPr>
              <a:t>The Judges will always put the welfare of children first. </a:t>
            </a:r>
          </a:p>
          <a:p>
            <a:pPr marL="0" lvl="0" indent="0">
              <a:lnSpc>
                <a:spcPct val="150000"/>
              </a:lnSpc>
              <a:buNone/>
            </a:pPr>
            <a:r>
              <a:rPr lang="en-GB" dirty="0">
                <a:latin typeface="Times New Roman" pitchFamily="18"/>
                <a:cs typeface="Times New Roman" pitchFamily="18"/>
              </a:rPr>
              <a:t>They will think about the:</a:t>
            </a:r>
          </a:p>
          <a:p>
            <a:pPr lvl="0">
              <a:lnSpc>
                <a:spcPct val="150000"/>
              </a:lnSpc>
              <a:buFont typeface="Wingdings" pitchFamily="2"/>
              <a:buChar char="q"/>
            </a:pPr>
            <a:r>
              <a:rPr lang="en-GB" dirty="0">
                <a:latin typeface="Times New Roman" pitchFamily="18"/>
                <a:cs typeface="Times New Roman" pitchFamily="18"/>
              </a:rPr>
              <a:t>child’s wishes and feelings</a:t>
            </a:r>
          </a:p>
          <a:p>
            <a:pPr lvl="0">
              <a:lnSpc>
                <a:spcPct val="150000"/>
              </a:lnSpc>
              <a:buFont typeface="Wingdings" pitchFamily="2"/>
              <a:buChar char="q"/>
            </a:pPr>
            <a:r>
              <a:rPr lang="en-GB" dirty="0">
                <a:latin typeface="Times New Roman" pitchFamily="18"/>
                <a:cs typeface="Times New Roman" pitchFamily="18"/>
              </a:rPr>
              <a:t>child’s physical, emotional and educational needs</a:t>
            </a:r>
          </a:p>
          <a:p>
            <a:pPr lvl="0">
              <a:lnSpc>
                <a:spcPct val="150000"/>
              </a:lnSpc>
              <a:buFont typeface="Wingdings" pitchFamily="2"/>
              <a:buChar char="q"/>
            </a:pPr>
            <a:r>
              <a:rPr lang="en-GB" dirty="0">
                <a:latin typeface="Times New Roman" pitchFamily="18"/>
                <a:cs typeface="Times New Roman" pitchFamily="18"/>
              </a:rPr>
              <a:t>effect any changes may have on the child</a:t>
            </a:r>
          </a:p>
          <a:p>
            <a:pPr lvl="0">
              <a:lnSpc>
                <a:spcPct val="150000"/>
              </a:lnSpc>
              <a:buFont typeface="Wingdings" pitchFamily="2"/>
              <a:buChar char="q"/>
            </a:pPr>
            <a:r>
              <a:rPr lang="en-GB" dirty="0">
                <a:latin typeface="Times New Roman" pitchFamily="18"/>
                <a:cs typeface="Times New Roman" pitchFamily="18"/>
              </a:rPr>
              <a:t>child’s age, gender, characteristics and background</a:t>
            </a:r>
          </a:p>
          <a:p>
            <a:pPr lvl="0">
              <a:lnSpc>
                <a:spcPct val="150000"/>
              </a:lnSpc>
              <a:buFont typeface="Wingdings" pitchFamily="2"/>
              <a:buChar char="q"/>
            </a:pPr>
            <a:r>
              <a:rPr lang="en-GB" dirty="0">
                <a:latin typeface="Times New Roman" pitchFamily="18"/>
                <a:cs typeface="Times New Roman" pitchFamily="18"/>
              </a:rPr>
              <a:t>possible risk of harm to the child</a:t>
            </a:r>
          </a:p>
          <a:p>
            <a:pPr lvl="0">
              <a:lnSpc>
                <a:spcPct val="150000"/>
              </a:lnSpc>
              <a:buFont typeface="Wingdings" pitchFamily="2"/>
              <a:buChar char="q"/>
            </a:pPr>
            <a:r>
              <a:rPr lang="en-GB" dirty="0">
                <a:latin typeface="Times New Roman" pitchFamily="18"/>
                <a:cs typeface="Times New Roman" pitchFamily="18"/>
              </a:rPr>
              <a:t>ability of parents to meet the child’s needs</a:t>
            </a:r>
          </a:p>
          <a:p>
            <a:pPr lvl="0">
              <a:lnSpc>
                <a:spcPct val="150000"/>
              </a:lnSpc>
              <a:buFont typeface="Wingdings" pitchFamily="2"/>
              <a:buChar char="q"/>
            </a:pPr>
            <a:r>
              <a:rPr lang="en-GB" dirty="0">
                <a:latin typeface="Times New Roman" pitchFamily="18"/>
                <a:cs typeface="Times New Roman" pitchFamily="18"/>
              </a:rPr>
              <a:t>orders the court has the power to make</a:t>
            </a:r>
          </a:p>
          <a:p>
            <a:endParaRPr lang="en-GB" dirty="0"/>
          </a:p>
        </p:txBody>
      </p:sp>
    </p:spTree>
    <p:extLst>
      <p:ext uri="{BB962C8B-B14F-4D97-AF65-F5344CB8AC3E}">
        <p14:creationId xmlns:p14="http://schemas.microsoft.com/office/powerpoint/2010/main" val="27955371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ED78C-51E6-4B6C-B3FC-3E335F25BE27}"/>
              </a:ext>
            </a:extLst>
          </p:cNvPr>
          <p:cNvSpPr>
            <a:spLocks noGrp="1"/>
          </p:cNvSpPr>
          <p:nvPr>
            <p:ph type="title"/>
          </p:nvPr>
        </p:nvSpPr>
        <p:spPr>
          <a:xfrm>
            <a:off x="2983542" y="1168718"/>
            <a:ext cx="7678539" cy="982748"/>
          </a:xfrm>
        </p:spPr>
        <p:txBody>
          <a:bodyPr>
            <a:normAutofit/>
          </a:bodyPr>
          <a:lstStyle/>
          <a:p>
            <a:r>
              <a:rPr lang="en-GB" sz="3200" u="sng" dirty="0">
                <a:latin typeface="Times New Roman" panose="02020603050405020304" pitchFamily="18" charset="0"/>
                <a:cs typeface="Times New Roman" panose="02020603050405020304" pitchFamily="18" charset="0"/>
              </a:rPr>
              <a:t>If you want to change your application</a:t>
            </a:r>
          </a:p>
        </p:txBody>
      </p:sp>
      <p:sp>
        <p:nvSpPr>
          <p:cNvPr id="3" name="Content Placeholder 2">
            <a:extLst>
              <a:ext uri="{FF2B5EF4-FFF2-40B4-BE49-F238E27FC236}">
                <a16:creationId xmlns:a16="http://schemas.microsoft.com/office/drawing/2014/main" id="{2AF115BE-E4D0-40F9-9F4D-6CAD544A8869}"/>
              </a:ext>
            </a:extLst>
          </p:cNvPr>
          <p:cNvSpPr>
            <a:spLocks noGrp="1"/>
          </p:cNvSpPr>
          <p:nvPr>
            <p:ph idx="1"/>
          </p:nvPr>
        </p:nvSpPr>
        <p:spPr>
          <a:xfrm>
            <a:off x="2983542" y="2265459"/>
            <a:ext cx="8587774" cy="3193002"/>
          </a:xfrm>
        </p:spPr>
        <p:txBody>
          <a:bodyPr/>
          <a:lstStyle/>
          <a:p>
            <a:pPr marL="0" lvl="0" indent="0">
              <a:buNone/>
            </a:pPr>
            <a:r>
              <a:rPr lang="en-GB" sz="1800" dirty="0">
                <a:solidFill>
                  <a:srgbClr val="0B0C0C"/>
                </a:solidFill>
                <a:latin typeface="Times New Roman" panose="02020603050405020304" pitchFamily="18" charset="0"/>
                <a:cs typeface="Times New Roman" panose="02020603050405020304" pitchFamily="18" charset="0"/>
              </a:rPr>
              <a:t>The parties should use </a:t>
            </a:r>
            <a:r>
              <a:rPr lang="en-GB" sz="1800" dirty="0">
                <a:solidFill>
                  <a:srgbClr val="000000"/>
                </a:solidFill>
                <a:latin typeface="Times New Roman" panose="02020603050405020304" pitchFamily="18" charset="0"/>
                <a:cs typeface="Times New Roman" panose="02020603050405020304" pitchFamily="18" charset="0"/>
              </a:rPr>
              <a:t>form C2 </a:t>
            </a:r>
            <a:r>
              <a:rPr lang="en-GB" sz="1800" dirty="0">
                <a:solidFill>
                  <a:srgbClr val="0B0C0C"/>
                </a:solidFill>
                <a:latin typeface="Times New Roman" panose="02020603050405020304" pitchFamily="18" charset="0"/>
                <a:cs typeface="Times New Roman" panose="02020603050405020304" pitchFamily="18" charset="0"/>
              </a:rPr>
              <a:t>to change an application that the court is still considering.</a:t>
            </a:r>
          </a:p>
          <a:p>
            <a:pPr marL="0" lvl="0" indent="0">
              <a:buNone/>
            </a:pPr>
            <a:r>
              <a:rPr lang="en-GB" sz="1800" dirty="0">
                <a:solidFill>
                  <a:srgbClr val="0B0C0C"/>
                </a:solidFill>
                <a:latin typeface="Times New Roman" panose="02020603050405020304" pitchFamily="18" charset="0"/>
                <a:cs typeface="Times New Roman" panose="02020603050405020304" pitchFamily="18" charset="0"/>
              </a:rPr>
              <a:t>The fee depends on what the parties are asking the court to do. </a:t>
            </a:r>
          </a:p>
          <a:p>
            <a:pPr marL="0" lvl="0" indent="0">
              <a:buNone/>
            </a:pPr>
            <a:r>
              <a:rPr lang="en-GB" sz="1800" u="sng" dirty="0">
                <a:solidFill>
                  <a:srgbClr val="0B0C0C"/>
                </a:solidFill>
                <a:latin typeface="Times New Roman" panose="02020603050405020304" pitchFamily="18" charset="0"/>
                <a:cs typeface="Times New Roman" panose="02020603050405020304" pitchFamily="18" charset="0"/>
              </a:rPr>
              <a:t>Court fees</a:t>
            </a:r>
            <a:r>
              <a:rPr lang="en-GB" sz="1800" dirty="0">
                <a:solidFill>
                  <a:srgbClr val="0B0C0C"/>
                </a:solidFill>
                <a:latin typeface="Times New Roman" panose="02020603050405020304" pitchFamily="18" charset="0"/>
                <a:cs typeface="Times New Roman" panose="02020603050405020304" pitchFamily="18" charset="0"/>
              </a:rPr>
              <a:t>:</a:t>
            </a:r>
          </a:p>
          <a:p>
            <a:pPr lvl="0">
              <a:lnSpc>
                <a:spcPct val="200000"/>
              </a:lnSpc>
            </a:pPr>
            <a:r>
              <a:rPr lang="en-GB" sz="1800" dirty="0">
                <a:solidFill>
                  <a:srgbClr val="0B0C0C"/>
                </a:solidFill>
                <a:latin typeface="Times New Roman" panose="02020603050405020304" pitchFamily="18" charset="0"/>
                <a:cs typeface="Times New Roman" panose="02020603050405020304" pitchFamily="18" charset="0"/>
              </a:rPr>
              <a:t>£167 if the parties still want the court to decide your case through a court hearing</a:t>
            </a:r>
          </a:p>
          <a:p>
            <a:pPr lvl="0">
              <a:lnSpc>
                <a:spcPct val="200000"/>
              </a:lnSpc>
            </a:pPr>
            <a:r>
              <a:rPr lang="en-GB" sz="1800" dirty="0">
                <a:solidFill>
                  <a:srgbClr val="0B0C0C"/>
                </a:solidFill>
                <a:latin typeface="Times New Roman" panose="02020603050405020304" pitchFamily="18" charset="0"/>
                <a:cs typeface="Times New Roman" panose="02020603050405020304" pitchFamily="18" charset="0"/>
              </a:rPr>
              <a:t>£53 if the parties have agreed and they want the court to approve their </a:t>
            </a:r>
            <a:r>
              <a:rPr lang="en-GB" sz="1800" dirty="0">
                <a:solidFill>
                  <a:srgbClr val="000000"/>
                </a:solidFill>
                <a:latin typeface="Times New Roman" panose="02020603050405020304" pitchFamily="18" charset="0"/>
                <a:cs typeface="Times New Roman" panose="02020603050405020304" pitchFamily="18" charset="0"/>
              </a:rPr>
              <a:t>consent order </a:t>
            </a:r>
            <a:r>
              <a:rPr lang="en-GB" sz="1800" dirty="0">
                <a:solidFill>
                  <a:srgbClr val="0B0C0C"/>
                </a:solidFill>
                <a:latin typeface="Times New Roman" panose="02020603050405020304" pitchFamily="18" charset="0"/>
                <a:cs typeface="Times New Roman" panose="02020603050405020304" pitchFamily="18" charset="0"/>
              </a:rPr>
              <a:t>without a court hearing</a:t>
            </a:r>
          </a:p>
          <a:p>
            <a:endParaRPr lang="en-GB" dirty="0"/>
          </a:p>
        </p:txBody>
      </p:sp>
    </p:spTree>
    <p:extLst>
      <p:ext uri="{BB962C8B-B14F-4D97-AF65-F5344CB8AC3E}">
        <p14:creationId xmlns:p14="http://schemas.microsoft.com/office/powerpoint/2010/main" val="629147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D41686C-9C89-495F-8CB3-516E3BCD9200}"/>
              </a:ext>
            </a:extLst>
          </p:cNvPr>
          <p:cNvSpPr>
            <a:spLocks noGrp="1"/>
          </p:cNvSpPr>
          <p:nvPr>
            <p:ph idx="1"/>
          </p:nvPr>
        </p:nvSpPr>
        <p:spPr>
          <a:xfrm>
            <a:off x="2814220" y="2133599"/>
            <a:ext cx="8690391" cy="2105025"/>
          </a:xfrm>
        </p:spPr>
        <p:txBody>
          <a:bodyPr>
            <a:normAutofit/>
          </a:bodyPr>
          <a:lstStyle/>
          <a:p>
            <a:pPr marL="0" indent="0">
              <a:buNone/>
            </a:pPr>
            <a:r>
              <a:rPr lang="en-GB" sz="1800" dirty="0">
                <a:solidFill>
                  <a:schemeClr val="tx1"/>
                </a:solidFill>
                <a:latin typeface="Times New Roman" pitchFamily="18"/>
                <a:cs typeface="Times New Roman" pitchFamily="18"/>
              </a:rPr>
              <a:t>This should be the end however cases do return to Court perhaps for enforcement of any Order made or if the order needs to be varied in any way and the parties cannot agree.</a:t>
            </a:r>
          </a:p>
          <a:p>
            <a:pPr marL="0" indent="0">
              <a:buNone/>
            </a:pPr>
            <a:r>
              <a:rPr lang="en-GB" dirty="0">
                <a:solidFill>
                  <a:schemeClr val="tx1"/>
                </a:solidFill>
                <a:latin typeface="Times New Roman" pitchFamily="18"/>
                <a:cs typeface="Times New Roman" pitchFamily="18"/>
              </a:rPr>
              <a:t>To start enforcement proceedings in relation to a Child Arrangement Order (CAO), form C79 has to be completed and submitted to the court along with the relevant fee or the ‘help with fees’ form if applicable. </a:t>
            </a:r>
          </a:p>
          <a:p>
            <a:pPr marL="0" indent="0">
              <a:buNone/>
            </a:pPr>
            <a:r>
              <a:rPr lang="en-GB" sz="1800" dirty="0">
                <a:solidFill>
                  <a:schemeClr val="tx1"/>
                </a:solidFill>
                <a:latin typeface="Times New Roman" pitchFamily="18"/>
                <a:cs typeface="Times New Roman" pitchFamily="18"/>
              </a:rPr>
              <a:t>To vary a CAO, the C100 form will need to be used in order to restart th</a:t>
            </a:r>
            <a:r>
              <a:rPr lang="en-GB" dirty="0">
                <a:solidFill>
                  <a:schemeClr val="tx1"/>
                </a:solidFill>
                <a:latin typeface="Times New Roman" pitchFamily="18"/>
                <a:cs typeface="Times New Roman" pitchFamily="18"/>
              </a:rPr>
              <a:t>e proceedings. </a:t>
            </a:r>
            <a:endParaRPr lang="en-GB" sz="1800" dirty="0">
              <a:solidFill>
                <a:schemeClr val="tx1"/>
              </a:solidFill>
              <a:latin typeface="Times New Roman" pitchFamily="18"/>
              <a:cs typeface="Times New Roman" pitchFamily="18"/>
            </a:endParaRPr>
          </a:p>
          <a:p>
            <a:endParaRPr lang="en-GB" dirty="0"/>
          </a:p>
        </p:txBody>
      </p:sp>
    </p:spTree>
    <p:extLst>
      <p:ext uri="{BB962C8B-B14F-4D97-AF65-F5344CB8AC3E}">
        <p14:creationId xmlns:p14="http://schemas.microsoft.com/office/powerpoint/2010/main" val="21044554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45972-3FD2-41F5-A1A3-F983A6350CD9}"/>
              </a:ext>
            </a:extLst>
          </p:cNvPr>
          <p:cNvSpPr>
            <a:spLocks noGrp="1"/>
          </p:cNvSpPr>
          <p:nvPr>
            <p:ph type="ctrTitle"/>
          </p:nvPr>
        </p:nvSpPr>
        <p:spPr>
          <a:xfrm>
            <a:off x="2956264" y="1827011"/>
            <a:ext cx="7358741" cy="986616"/>
          </a:xfrm>
        </p:spPr>
        <p:txBody>
          <a:bodyPr>
            <a:normAutofit/>
          </a:bodyPr>
          <a:lstStyle/>
          <a:p>
            <a:pPr algn="ctr"/>
            <a:r>
              <a:rPr lang="en-GB" sz="3200" dirty="0">
                <a:latin typeface="Times New Roman" panose="02020603050405020304" pitchFamily="18" charset="0"/>
                <a:cs typeface="Times New Roman" panose="02020603050405020304" pitchFamily="18" charset="0"/>
              </a:rPr>
              <a:t>Thank you for listening.</a:t>
            </a:r>
          </a:p>
        </p:txBody>
      </p:sp>
      <p:sp>
        <p:nvSpPr>
          <p:cNvPr id="3" name="Subtitle 2">
            <a:extLst>
              <a:ext uri="{FF2B5EF4-FFF2-40B4-BE49-F238E27FC236}">
                <a16:creationId xmlns:a16="http://schemas.microsoft.com/office/drawing/2014/main" id="{B25B87F9-7D6C-4A68-9FEA-3E90D5DAA1B3}"/>
              </a:ext>
            </a:extLst>
          </p:cNvPr>
          <p:cNvSpPr>
            <a:spLocks noGrp="1"/>
          </p:cNvSpPr>
          <p:nvPr>
            <p:ph type="subTitle" idx="1"/>
          </p:nvPr>
        </p:nvSpPr>
        <p:spPr>
          <a:xfrm>
            <a:off x="2677990" y="4440027"/>
            <a:ext cx="8915399" cy="1126283"/>
          </a:xfrm>
        </p:spPr>
        <p:txBody>
          <a:bodyPr>
            <a:normAutofit/>
          </a:bodyPr>
          <a:lstStyle/>
          <a:p>
            <a:r>
              <a:rPr lang="en-GB" sz="2000" dirty="0">
                <a:latin typeface="Times New Roman" panose="02020603050405020304" pitchFamily="18" charset="0"/>
                <a:cs typeface="Times New Roman" panose="02020603050405020304" pitchFamily="18" charset="0"/>
              </a:rPr>
              <a:t>Shah Begum</a:t>
            </a:r>
          </a:p>
          <a:p>
            <a:r>
              <a:rPr lang="en-GB" sz="2000" dirty="0" err="1">
                <a:latin typeface="Times New Roman" panose="02020603050405020304" pitchFamily="18" charset="0"/>
                <a:cs typeface="Times New Roman" panose="02020603050405020304" pitchFamily="18" charset="0"/>
              </a:rPr>
              <a:t>shah@legaladvicecentre.london</a:t>
            </a:r>
            <a:endParaRPr lang="en-GB"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5404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C2C241-3032-4BB5-B698-B55FB09DC37A}"/>
              </a:ext>
            </a:extLst>
          </p:cNvPr>
          <p:cNvSpPr>
            <a:spLocks noGrp="1"/>
          </p:cNvSpPr>
          <p:nvPr>
            <p:ph type="title"/>
          </p:nvPr>
        </p:nvSpPr>
        <p:spPr>
          <a:xfrm>
            <a:off x="5069794" y="1014464"/>
            <a:ext cx="5974027" cy="680907"/>
          </a:xfrm>
        </p:spPr>
        <p:txBody>
          <a:bodyPr>
            <a:normAutofit/>
          </a:bodyPr>
          <a:lstStyle/>
          <a:p>
            <a:r>
              <a:rPr lang="en-GB" sz="3200" u="sng" dirty="0">
                <a:latin typeface="Times New Roman" panose="02020603050405020304" pitchFamily="18" charset="0"/>
                <a:cs typeface="Times New Roman" panose="02020603050405020304" pitchFamily="18" charset="0"/>
              </a:rPr>
              <a:t>‘Help with fees form’</a:t>
            </a:r>
          </a:p>
        </p:txBody>
      </p:sp>
      <p:sp>
        <p:nvSpPr>
          <p:cNvPr id="3" name="Content Placeholder 2">
            <a:extLst>
              <a:ext uri="{FF2B5EF4-FFF2-40B4-BE49-F238E27FC236}">
                <a16:creationId xmlns:a16="http://schemas.microsoft.com/office/drawing/2014/main" id="{B57D7ADF-0753-435F-9807-232CBBD56A56}"/>
              </a:ext>
            </a:extLst>
          </p:cNvPr>
          <p:cNvSpPr>
            <a:spLocks noGrp="1"/>
          </p:cNvSpPr>
          <p:nvPr>
            <p:ph idx="1"/>
          </p:nvPr>
        </p:nvSpPr>
        <p:spPr>
          <a:xfrm>
            <a:off x="2948030" y="2133600"/>
            <a:ext cx="8095791" cy="3777622"/>
          </a:xfrm>
        </p:spPr>
        <p:txBody>
          <a:bodyPr/>
          <a:lstStyle/>
          <a:p>
            <a:pPr marL="0" lvl="0" indent="0">
              <a:buNone/>
            </a:pPr>
            <a:r>
              <a:rPr lang="en-GB" sz="1800" dirty="0">
                <a:solidFill>
                  <a:srgbClr val="424142"/>
                </a:solidFill>
                <a:latin typeface="Times New Roman" pitchFamily="18"/>
                <a:cs typeface="Times New Roman" pitchFamily="18"/>
              </a:rPr>
              <a:t>The client should consult the information contained within </a:t>
            </a:r>
            <a:r>
              <a:rPr lang="en-GB" sz="1800" b="1" dirty="0">
                <a:solidFill>
                  <a:srgbClr val="424142"/>
                </a:solidFill>
                <a:latin typeface="Times New Roman" pitchFamily="18"/>
                <a:cs typeface="Times New Roman" pitchFamily="18"/>
              </a:rPr>
              <a:t>form EX50 </a:t>
            </a:r>
            <a:r>
              <a:rPr lang="en-GB" sz="1800" dirty="0">
                <a:solidFill>
                  <a:srgbClr val="424142"/>
                </a:solidFill>
                <a:latin typeface="Times New Roman" pitchFamily="18"/>
                <a:cs typeface="Times New Roman" pitchFamily="18"/>
              </a:rPr>
              <a:t>entitled ‘Civil and Family Court Fees’ for the precise court fee specific to their application.</a:t>
            </a:r>
          </a:p>
          <a:p>
            <a:pPr marL="0" lvl="0" indent="0">
              <a:buNone/>
            </a:pPr>
            <a:r>
              <a:rPr lang="en-GB" sz="1800" dirty="0">
                <a:solidFill>
                  <a:srgbClr val="424142"/>
                </a:solidFill>
                <a:latin typeface="Times New Roman" pitchFamily="18"/>
                <a:cs typeface="Times New Roman" pitchFamily="18"/>
              </a:rPr>
              <a:t>If a client is in receipt of low income or state benefit, having less than the allowable limit existing at the time in savings and investments, it may be the case that they are permitted to apply for an exemption or fee remission from the Court fee. The client should peruse form </a:t>
            </a:r>
            <a:r>
              <a:rPr lang="en-GB" sz="1800" b="1" dirty="0">
                <a:solidFill>
                  <a:srgbClr val="424142"/>
                </a:solidFill>
                <a:latin typeface="Times New Roman" pitchFamily="18"/>
                <a:cs typeface="Times New Roman" pitchFamily="18"/>
              </a:rPr>
              <a:t>EX160A</a:t>
            </a:r>
            <a:r>
              <a:rPr lang="en-GB" sz="1800" dirty="0">
                <a:solidFill>
                  <a:srgbClr val="424142"/>
                </a:solidFill>
                <a:latin typeface="Times New Roman" pitchFamily="18"/>
                <a:cs typeface="Times New Roman" pitchFamily="18"/>
              </a:rPr>
              <a:t> entitled, ‘Guide - How to apply for help with fees’ for more information. The Court does make allowances for each dependent child.</a:t>
            </a:r>
          </a:p>
          <a:p>
            <a:pPr marL="0" lvl="0" indent="0">
              <a:buNone/>
            </a:pPr>
            <a:r>
              <a:rPr lang="en-GB" sz="1800" dirty="0">
                <a:solidFill>
                  <a:srgbClr val="424142"/>
                </a:solidFill>
                <a:latin typeface="Times New Roman" pitchFamily="18"/>
                <a:cs typeface="Times New Roman" pitchFamily="18"/>
              </a:rPr>
              <a:t>If the client believes they qualify for an exemption of the Court fees they should complete </a:t>
            </a:r>
            <a:r>
              <a:rPr lang="en-GB" sz="1800" b="1" dirty="0">
                <a:solidFill>
                  <a:srgbClr val="424142"/>
                </a:solidFill>
                <a:latin typeface="Times New Roman" pitchFamily="18"/>
                <a:cs typeface="Times New Roman" pitchFamily="18"/>
              </a:rPr>
              <a:t>Form EX160 </a:t>
            </a:r>
            <a:r>
              <a:rPr lang="en-GB" sz="1800" dirty="0">
                <a:solidFill>
                  <a:srgbClr val="424142"/>
                </a:solidFill>
                <a:latin typeface="Times New Roman" pitchFamily="18"/>
                <a:cs typeface="Times New Roman" pitchFamily="18"/>
              </a:rPr>
              <a:t>entitled, </a:t>
            </a:r>
            <a:r>
              <a:rPr lang="en-GB" sz="1800" u="sng" dirty="0">
                <a:solidFill>
                  <a:srgbClr val="424142"/>
                </a:solidFill>
                <a:latin typeface="Times New Roman" pitchFamily="18"/>
                <a:cs typeface="Times New Roman" pitchFamily="18"/>
              </a:rPr>
              <a:t>‘Apply for help with fees’.</a:t>
            </a:r>
          </a:p>
          <a:p>
            <a:endParaRPr lang="en-GB" dirty="0"/>
          </a:p>
        </p:txBody>
      </p:sp>
      <p:pic>
        <p:nvPicPr>
          <p:cNvPr id="5" name="Picture 4">
            <a:extLst>
              <a:ext uri="{FF2B5EF4-FFF2-40B4-BE49-F238E27FC236}">
                <a16:creationId xmlns:a16="http://schemas.microsoft.com/office/drawing/2014/main" id="{88EBD031-DD4B-4223-BE51-F86B7F0BB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0799" y="798990"/>
            <a:ext cx="1685185" cy="1111857"/>
          </a:xfrm>
          <a:prstGeom prst="rect">
            <a:avLst/>
          </a:prstGeom>
          <a:ln>
            <a:noFill/>
          </a:ln>
          <a:effectLst>
            <a:softEdge rad="112500"/>
          </a:effectLst>
        </p:spPr>
      </p:pic>
    </p:spTree>
    <p:extLst>
      <p:ext uri="{BB962C8B-B14F-4D97-AF65-F5344CB8AC3E}">
        <p14:creationId xmlns:p14="http://schemas.microsoft.com/office/powerpoint/2010/main" val="3080607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889BA-4A75-42AB-8C5D-BC7F50DBE9C1}"/>
              </a:ext>
            </a:extLst>
          </p:cNvPr>
          <p:cNvSpPr>
            <a:spLocks noGrp="1"/>
          </p:cNvSpPr>
          <p:nvPr>
            <p:ph type="title"/>
          </p:nvPr>
        </p:nvSpPr>
        <p:spPr>
          <a:xfrm>
            <a:off x="2843657" y="1127918"/>
            <a:ext cx="7268009" cy="949457"/>
          </a:xfrm>
        </p:spPr>
        <p:txBody>
          <a:bodyPr>
            <a:normAutofit/>
          </a:bodyPr>
          <a:lstStyle/>
          <a:p>
            <a:pPr algn="ctr"/>
            <a:r>
              <a:rPr lang="en-GB" sz="3200" u="sng" dirty="0">
                <a:latin typeface="Times New Roman" pitchFamily="18"/>
                <a:cs typeface="Times New Roman" pitchFamily="18"/>
              </a:rPr>
              <a:t>Who can apply for a divorce?</a:t>
            </a:r>
            <a:endParaRPr lang="en-GB" sz="3200" dirty="0"/>
          </a:p>
        </p:txBody>
      </p:sp>
      <p:sp>
        <p:nvSpPr>
          <p:cNvPr id="3" name="Content Placeholder 2">
            <a:extLst>
              <a:ext uri="{FF2B5EF4-FFF2-40B4-BE49-F238E27FC236}">
                <a16:creationId xmlns:a16="http://schemas.microsoft.com/office/drawing/2014/main" id="{EC9BE826-1E4A-49D3-A417-B48DF029DF1B}"/>
              </a:ext>
            </a:extLst>
          </p:cNvPr>
          <p:cNvSpPr>
            <a:spLocks noGrp="1"/>
          </p:cNvSpPr>
          <p:nvPr>
            <p:ph idx="1"/>
          </p:nvPr>
        </p:nvSpPr>
        <p:spPr>
          <a:xfrm>
            <a:off x="2843657" y="2320032"/>
            <a:ext cx="8410221" cy="3777622"/>
          </a:xfrm>
        </p:spPr>
        <p:txBody>
          <a:bodyPr/>
          <a:lstStyle/>
          <a:p>
            <a:pPr marL="0" lvl="0" indent="0">
              <a:buNone/>
            </a:pPr>
            <a:r>
              <a:rPr lang="en-GB" sz="1800" dirty="0">
                <a:latin typeface="Times New Roman" pitchFamily="18"/>
                <a:cs typeface="Times New Roman" pitchFamily="18"/>
              </a:rPr>
              <a:t>You can get divorced in England or Wales if all of the following are true: </a:t>
            </a:r>
          </a:p>
          <a:p>
            <a:pPr lvl="0">
              <a:lnSpc>
                <a:spcPct val="200000"/>
              </a:lnSpc>
            </a:pPr>
            <a:r>
              <a:rPr lang="en-GB" sz="1800" dirty="0">
                <a:latin typeface="Times New Roman" pitchFamily="18"/>
                <a:cs typeface="Times New Roman" pitchFamily="18"/>
              </a:rPr>
              <a:t>You have been married for over a year; </a:t>
            </a:r>
          </a:p>
          <a:p>
            <a:pPr lvl="0">
              <a:lnSpc>
                <a:spcPct val="200000"/>
              </a:lnSpc>
            </a:pPr>
            <a:r>
              <a:rPr lang="en-GB" sz="1800" dirty="0">
                <a:latin typeface="Times New Roman" pitchFamily="18"/>
                <a:cs typeface="Times New Roman" pitchFamily="18"/>
              </a:rPr>
              <a:t>the relationship has permanently broken down; </a:t>
            </a:r>
          </a:p>
          <a:p>
            <a:pPr lvl="0">
              <a:lnSpc>
                <a:spcPct val="200000"/>
              </a:lnSpc>
            </a:pPr>
            <a:r>
              <a:rPr lang="en-GB" sz="1800" dirty="0">
                <a:latin typeface="Times New Roman" pitchFamily="18"/>
                <a:cs typeface="Times New Roman" pitchFamily="18"/>
              </a:rPr>
              <a:t>your marriage is legally recognised in the UK; and </a:t>
            </a:r>
          </a:p>
          <a:p>
            <a:pPr lvl="0">
              <a:lnSpc>
                <a:spcPct val="200000"/>
              </a:lnSpc>
            </a:pPr>
            <a:r>
              <a:rPr lang="en-GB" sz="1800" dirty="0">
                <a:latin typeface="Times New Roman" pitchFamily="18"/>
                <a:cs typeface="Times New Roman" pitchFamily="18"/>
              </a:rPr>
              <a:t>the UK is your permanent home, or the permanent home of your husband or wife.</a:t>
            </a:r>
          </a:p>
          <a:p>
            <a:endParaRPr lang="en-GB" dirty="0"/>
          </a:p>
        </p:txBody>
      </p:sp>
    </p:spTree>
    <p:extLst>
      <p:ext uri="{BB962C8B-B14F-4D97-AF65-F5344CB8AC3E}">
        <p14:creationId xmlns:p14="http://schemas.microsoft.com/office/powerpoint/2010/main" val="15298510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A640720-A770-4F21-BAF9-F130100E4867}"/>
              </a:ext>
            </a:extLst>
          </p:cNvPr>
          <p:cNvSpPr>
            <a:spLocks noGrp="1"/>
          </p:cNvSpPr>
          <p:nvPr>
            <p:ph idx="1"/>
          </p:nvPr>
        </p:nvSpPr>
        <p:spPr>
          <a:xfrm>
            <a:off x="2894120" y="1219113"/>
            <a:ext cx="8460420" cy="4153443"/>
          </a:xfrm>
        </p:spPr>
        <p:txBody>
          <a:bodyPr/>
          <a:lstStyle/>
          <a:p>
            <a:pPr marL="0" indent="0" algn="ctr" rtl="0">
              <a:buNone/>
            </a:pPr>
            <a:r>
              <a:rPr lang="en-GB" sz="3200" i="0" u="sng" dirty="0">
                <a:solidFill>
                  <a:schemeClr val="tx1"/>
                </a:solidFill>
                <a:effectLst/>
                <a:latin typeface="Times New Roman" panose="02020603050405020304" pitchFamily="18" charset="0"/>
                <a:cs typeface="Times New Roman" panose="02020603050405020304" pitchFamily="18" charset="0"/>
              </a:rPr>
              <a:t>Your visa status when you divorce</a:t>
            </a:r>
          </a:p>
          <a:p>
            <a:pPr marL="0" indent="0" algn="l" rtl="0">
              <a:buNone/>
            </a:pPr>
            <a:endParaRPr lang="en-GB" sz="2000" b="1" i="0" u="sng" dirty="0">
              <a:solidFill>
                <a:schemeClr val="tx1"/>
              </a:solidFill>
              <a:effectLst/>
              <a:latin typeface="Times New Roman" panose="02020603050405020304" pitchFamily="18" charset="0"/>
              <a:cs typeface="Times New Roman" panose="02020603050405020304" pitchFamily="18" charset="0"/>
            </a:endParaRPr>
          </a:p>
          <a:p>
            <a:pPr marL="0" indent="0" algn="l" rtl="0">
              <a:buNone/>
            </a:pPr>
            <a:r>
              <a:rPr lang="en-GB" sz="2000" b="0" i="0" dirty="0">
                <a:solidFill>
                  <a:srgbClr val="000000"/>
                </a:solidFill>
                <a:effectLst/>
                <a:latin typeface="Times New Roman" panose="02020603050405020304" pitchFamily="18" charset="0"/>
                <a:cs typeface="Times New Roman" panose="02020603050405020304" pitchFamily="18" charset="0"/>
              </a:rPr>
              <a:t>If either party is in the UK as a dependant on their partner’s visa, </a:t>
            </a:r>
            <a:r>
              <a:rPr lang="en-GB" sz="2000" dirty="0">
                <a:solidFill>
                  <a:srgbClr val="000000"/>
                </a:solidFill>
                <a:latin typeface="Times New Roman" panose="02020603050405020304" pitchFamily="18" charset="0"/>
                <a:cs typeface="Times New Roman" panose="02020603050405020304" pitchFamily="18" charset="0"/>
              </a:rPr>
              <a:t>they wi</a:t>
            </a:r>
            <a:r>
              <a:rPr lang="en-GB" sz="2000" b="0" i="0" dirty="0">
                <a:solidFill>
                  <a:srgbClr val="000000"/>
                </a:solidFill>
                <a:effectLst/>
                <a:latin typeface="Times New Roman" panose="02020603050405020304" pitchFamily="18" charset="0"/>
                <a:cs typeface="Times New Roman" panose="02020603050405020304" pitchFamily="18" charset="0"/>
              </a:rPr>
              <a:t>ll lose their visa status once their divorce is made final.</a:t>
            </a:r>
          </a:p>
          <a:p>
            <a:pPr marL="0" indent="0" algn="l" rtl="0">
              <a:buNone/>
            </a:pPr>
            <a:endParaRPr lang="en-GB" sz="2000" b="0" i="0" dirty="0">
              <a:solidFill>
                <a:srgbClr val="000000"/>
              </a:solidFill>
              <a:effectLst/>
              <a:latin typeface="Times New Roman" panose="02020603050405020304" pitchFamily="18" charset="0"/>
              <a:cs typeface="Times New Roman" panose="02020603050405020304" pitchFamily="18" charset="0"/>
            </a:endParaRPr>
          </a:p>
          <a:p>
            <a:pPr marL="0" indent="0" algn="l" rtl="0">
              <a:buNone/>
            </a:pPr>
            <a:r>
              <a:rPr lang="en-GB" sz="2000" dirty="0">
                <a:solidFill>
                  <a:srgbClr val="000000"/>
                </a:solidFill>
                <a:latin typeface="Times New Roman" panose="02020603050405020304" pitchFamily="18" charset="0"/>
                <a:cs typeface="Times New Roman" panose="02020603050405020304" pitchFamily="18" charset="0"/>
              </a:rPr>
              <a:t>They wi</a:t>
            </a:r>
            <a:r>
              <a:rPr lang="en-GB" sz="2000" b="0" i="0" dirty="0">
                <a:solidFill>
                  <a:srgbClr val="000000"/>
                </a:solidFill>
                <a:effectLst/>
                <a:latin typeface="Times New Roman" panose="02020603050405020304" pitchFamily="18" charset="0"/>
                <a:cs typeface="Times New Roman" panose="02020603050405020304" pitchFamily="18" charset="0"/>
              </a:rPr>
              <a:t>ll need to check whether they can stay in the UK long term. They might need to apply for a new visa if they get divorced. If they do not have the right to stay in the UK they might have to leave.</a:t>
            </a:r>
          </a:p>
          <a:p>
            <a:endParaRPr lang="en-GB" dirty="0"/>
          </a:p>
        </p:txBody>
      </p:sp>
    </p:spTree>
    <p:extLst>
      <p:ext uri="{BB962C8B-B14F-4D97-AF65-F5344CB8AC3E}">
        <p14:creationId xmlns:p14="http://schemas.microsoft.com/office/powerpoint/2010/main" val="2685462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AF18B-0CB1-42F7-95A2-E93CD89EEEE9}"/>
              </a:ext>
            </a:extLst>
          </p:cNvPr>
          <p:cNvSpPr>
            <a:spLocks noGrp="1"/>
          </p:cNvSpPr>
          <p:nvPr>
            <p:ph type="title"/>
          </p:nvPr>
        </p:nvSpPr>
        <p:spPr>
          <a:xfrm>
            <a:off x="2638425" y="981537"/>
            <a:ext cx="6210300" cy="647238"/>
          </a:xfrm>
        </p:spPr>
        <p:txBody>
          <a:bodyPr>
            <a:noAutofit/>
          </a:bodyPr>
          <a:lstStyle/>
          <a:p>
            <a:r>
              <a:rPr lang="en-GB" sz="3200" u="sng" dirty="0">
                <a:solidFill>
                  <a:srgbClr val="000000"/>
                </a:solidFill>
                <a:latin typeface="Times New Roman" pitchFamily="18"/>
                <a:cs typeface="Times New Roman" pitchFamily="18"/>
              </a:rPr>
              <a:t>1. Check if you can get a divorce</a:t>
            </a:r>
            <a:br>
              <a:rPr lang="en-GB" sz="3200" u="sng" dirty="0">
                <a:solidFill>
                  <a:srgbClr val="000000"/>
                </a:solidFill>
                <a:latin typeface="Times New Roman" pitchFamily="18"/>
                <a:cs typeface="Times New Roman" pitchFamily="18"/>
              </a:rPr>
            </a:br>
            <a:endParaRPr lang="en-GB" sz="3200" dirty="0"/>
          </a:p>
        </p:txBody>
      </p:sp>
      <p:sp>
        <p:nvSpPr>
          <p:cNvPr id="3" name="Content Placeholder 2">
            <a:extLst>
              <a:ext uri="{FF2B5EF4-FFF2-40B4-BE49-F238E27FC236}">
                <a16:creationId xmlns:a16="http://schemas.microsoft.com/office/drawing/2014/main" id="{8E95C27E-2908-4C96-9082-9D245CA48F75}"/>
              </a:ext>
            </a:extLst>
          </p:cNvPr>
          <p:cNvSpPr>
            <a:spLocks noGrp="1"/>
          </p:cNvSpPr>
          <p:nvPr>
            <p:ph idx="1"/>
          </p:nvPr>
        </p:nvSpPr>
        <p:spPr>
          <a:xfrm>
            <a:off x="2638425" y="1752600"/>
            <a:ext cx="9324975" cy="4772025"/>
          </a:xfrm>
        </p:spPr>
        <p:txBody>
          <a:bodyPr>
            <a:normAutofit/>
          </a:bodyPr>
          <a:lstStyle/>
          <a:p>
            <a:pPr marL="0" indent="0">
              <a:buNone/>
            </a:pPr>
            <a:r>
              <a:rPr lang="en-GB" sz="1800" dirty="0">
                <a:latin typeface="Times New Roman" pitchFamily="18"/>
                <a:cs typeface="Times New Roman" pitchFamily="18"/>
              </a:rPr>
              <a:t>To file for divorce your marriage must have irretrievably broken down. Applicants do not have to establish one or more of the five available reasons under the old divorce rules.</a:t>
            </a:r>
          </a:p>
          <a:p>
            <a:pPr marL="0" indent="0">
              <a:buNone/>
            </a:pPr>
            <a:r>
              <a:rPr lang="en-GB" sz="1800" dirty="0">
                <a:latin typeface="Times New Roman" pitchFamily="18"/>
                <a:cs typeface="Times New Roman" pitchFamily="18"/>
              </a:rPr>
              <a:t>On 6 </a:t>
            </a:r>
            <a:r>
              <a:rPr lang="en-GB" sz="1800">
                <a:latin typeface="Times New Roman" pitchFamily="18"/>
                <a:cs typeface="Times New Roman" pitchFamily="18"/>
              </a:rPr>
              <a:t>April 2022 changes </a:t>
            </a:r>
            <a:r>
              <a:rPr lang="en-GB" sz="1800" dirty="0">
                <a:latin typeface="Times New Roman" pitchFamily="18"/>
                <a:cs typeface="Times New Roman" pitchFamily="18"/>
              </a:rPr>
              <a:t>to the legislation on divorce came into force. </a:t>
            </a:r>
            <a:endParaRPr lang="en-GB" sz="1800" b="1" u="sng" dirty="0">
              <a:latin typeface="Times New Roman" pitchFamily="18"/>
              <a:cs typeface="Times New Roman" pitchFamily="18"/>
            </a:endParaRPr>
          </a:p>
          <a:p>
            <a:pPr marL="0" indent="0">
              <a:buNone/>
            </a:pPr>
            <a:r>
              <a:rPr lang="en-GB" sz="1800" b="1" u="sng" dirty="0">
                <a:latin typeface="Times New Roman" pitchFamily="18"/>
                <a:cs typeface="Times New Roman" pitchFamily="18"/>
              </a:rPr>
              <a:t>Changes to divorce law</a:t>
            </a:r>
          </a:p>
          <a:p>
            <a:pPr marL="0" indent="0">
              <a:buNone/>
            </a:pPr>
            <a:r>
              <a:rPr lang="en-GB" sz="1800" dirty="0">
                <a:latin typeface="Times New Roman" pitchFamily="18"/>
                <a:cs typeface="Times New Roman" pitchFamily="18"/>
              </a:rPr>
              <a:t>The Divorce, Dissolution and Separation Act 2020 reforms the legal requirements and process for divorce. The act aims to reduce the potential for conflict amongst divorcing couples by:</a:t>
            </a:r>
          </a:p>
          <a:p>
            <a:r>
              <a:rPr lang="en-GB" sz="1800" dirty="0">
                <a:latin typeface="Times New Roman" pitchFamily="18"/>
                <a:cs typeface="Times New Roman" pitchFamily="18"/>
              </a:rPr>
              <a:t>removing the ability to make allegations about the conduct of a spouse</a:t>
            </a:r>
          </a:p>
          <a:p>
            <a:r>
              <a:rPr lang="en-GB" sz="1800" dirty="0">
                <a:latin typeface="Times New Roman" pitchFamily="18"/>
                <a:cs typeface="Times New Roman" pitchFamily="18"/>
              </a:rPr>
              <a:t>allowing couples to end their marriage jointly</a:t>
            </a:r>
          </a:p>
          <a:p>
            <a:pPr marL="0" indent="0">
              <a:buNone/>
            </a:pPr>
            <a:r>
              <a:rPr lang="en-GB" sz="1800" dirty="0">
                <a:latin typeface="Times New Roman" pitchFamily="18"/>
                <a:cs typeface="Times New Roman" pitchFamily="18"/>
              </a:rPr>
              <a:t>The act also introduces a minimum period of 20 weeks between the start of proceedings and application for conditional order (the Decree </a:t>
            </a:r>
            <a:r>
              <a:rPr lang="en-GB" sz="1800" dirty="0" err="1">
                <a:latin typeface="Times New Roman" pitchFamily="18"/>
                <a:cs typeface="Times New Roman" pitchFamily="18"/>
              </a:rPr>
              <a:t>Nissi</a:t>
            </a:r>
            <a:r>
              <a:rPr lang="en-GB" sz="1800" dirty="0">
                <a:latin typeface="Times New Roman" pitchFamily="18"/>
                <a:cs typeface="Times New Roman" pitchFamily="18"/>
              </a:rPr>
              <a:t>). This provides couples with a meaningful period of reflection and the chance to reconsider. Where divorce is inevitable, it enables couples to cooperate and plan for the future.</a:t>
            </a:r>
          </a:p>
          <a:p>
            <a:pPr marL="0" indent="0">
              <a:buNone/>
            </a:pPr>
            <a:r>
              <a:rPr lang="en-GB" sz="1800" dirty="0">
                <a:latin typeface="Times New Roman" pitchFamily="18"/>
                <a:cs typeface="Times New Roman" pitchFamily="18"/>
              </a:rPr>
              <a:t>It will no longer be possible to contest a divorce, except on limited grounds including jurisdiction.</a:t>
            </a:r>
            <a:endParaRPr lang="en-GB" dirty="0"/>
          </a:p>
        </p:txBody>
      </p:sp>
    </p:spTree>
    <p:extLst>
      <p:ext uri="{BB962C8B-B14F-4D97-AF65-F5344CB8AC3E}">
        <p14:creationId xmlns:p14="http://schemas.microsoft.com/office/powerpoint/2010/main" val="413523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2A5343-3EE8-40F6-A722-0B38E05745B2}"/>
              </a:ext>
            </a:extLst>
          </p:cNvPr>
          <p:cNvSpPr>
            <a:spLocks noGrp="1"/>
          </p:cNvSpPr>
          <p:nvPr>
            <p:ph type="title"/>
          </p:nvPr>
        </p:nvSpPr>
        <p:spPr>
          <a:xfrm>
            <a:off x="2911876" y="1347187"/>
            <a:ext cx="8592736" cy="1061621"/>
          </a:xfrm>
        </p:spPr>
        <p:txBody>
          <a:bodyPr>
            <a:normAutofit fontScale="90000"/>
          </a:bodyPr>
          <a:lstStyle/>
          <a:p>
            <a:r>
              <a:rPr lang="en-GB" u="sng" dirty="0">
                <a:latin typeface="Times New Roman" pitchFamily="18"/>
                <a:cs typeface="Times New Roman" pitchFamily="18"/>
              </a:rPr>
              <a:t>2. File the divorce petition</a:t>
            </a:r>
            <a:br>
              <a:rPr lang="en-GB" sz="3600" u="sng" dirty="0">
                <a:latin typeface="Times New Roman" pitchFamily="18"/>
                <a:cs typeface="Times New Roman" pitchFamily="18"/>
              </a:rPr>
            </a:br>
            <a:endParaRPr lang="en-GB" dirty="0"/>
          </a:p>
        </p:txBody>
      </p:sp>
      <p:sp>
        <p:nvSpPr>
          <p:cNvPr id="3" name="Content Placeholder 2">
            <a:extLst>
              <a:ext uri="{FF2B5EF4-FFF2-40B4-BE49-F238E27FC236}">
                <a16:creationId xmlns:a16="http://schemas.microsoft.com/office/drawing/2014/main" id="{886475AB-6B31-4CCF-9CA6-8B01395D3B6C}"/>
              </a:ext>
            </a:extLst>
          </p:cNvPr>
          <p:cNvSpPr>
            <a:spLocks noGrp="1"/>
          </p:cNvSpPr>
          <p:nvPr>
            <p:ph idx="1"/>
          </p:nvPr>
        </p:nvSpPr>
        <p:spPr>
          <a:xfrm>
            <a:off x="2911876" y="2524218"/>
            <a:ext cx="8592736" cy="2402889"/>
          </a:xfrm>
        </p:spPr>
        <p:txBody>
          <a:bodyPr/>
          <a:lstStyle/>
          <a:p>
            <a:pPr marL="0" indent="0">
              <a:buNone/>
            </a:pPr>
            <a:r>
              <a:rPr lang="en-GB" sz="1800" dirty="0">
                <a:latin typeface="Times New Roman" pitchFamily="18"/>
                <a:cs typeface="Times New Roman" pitchFamily="18"/>
              </a:rPr>
              <a:t>This is where you apply to the court for a decree of divorce. You will no longer need to provide information to support the reasons given for the irretrievable breakdown of your relationship. You can apply at gov.uk/apply-for-divorce.</a:t>
            </a:r>
          </a:p>
          <a:p>
            <a:pPr marL="0" indent="0">
              <a:buNone/>
            </a:pPr>
            <a:r>
              <a:rPr lang="en-GB" dirty="0">
                <a:latin typeface="Times New Roman" pitchFamily="18"/>
                <a:cs typeface="Times New Roman" pitchFamily="18"/>
              </a:rPr>
              <a:t>You will notice that the application form is more straightforward.</a:t>
            </a:r>
            <a:endParaRPr lang="en-GB" sz="1800" dirty="0">
              <a:latin typeface="Times New Roman" pitchFamily="18"/>
              <a:cs typeface="Times New Roman" pitchFamily="18"/>
            </a:endParaRPr>
          </a:p>
          <a:p>
            <a:endParaRPr lang="en-GB" dirty="0"/>
          </a:p>
        </p:txBody>
      </p:sp>
    </p:spTree>
    <p:extLst>
      <p:ext uri="{BB962C8B-B14F-4D97-AF65-F5344CB8AC3E}">
        <p14:creationId xmlns:p14="http://schemas.microsoft.com/office/powerpoint/2010/main" val="383946983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7195</TotalTime>
  <Words>4743</Words>
  <Application>Microsoft Office PowerPoint</Application>
  <PresentationFormat>Widescreen</PresentationFormat>
  <Paragraphs>227</Paragraphs>
  <Slides>46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46</vt:i4>
      </vt:variant>
    </vt:vector>
  </HeadingPairs>
  <TitlesOfParts>
    <vt:vector size="54" baseType="lpstr">
      <vt:lpstr>Arial</vt:lpstr>
      <vt:lpstr>Century Gothic</vt:lpstr>
      <vt:lpstr>GDS Transport</vt:lpstr>
      <vt:lpstr>nta</vt:lpstr>
      <vt:lpstr>Times New Roman</vt:lpstr>
      <vt:lpstr>Wingdings</vt:lpstr>
      <vt:lpstr>Wingdings 3</vt:lpstr>
      <vt:lpstr>Wisp</vt:lpstr>
      <vt:lpstr>Family Law refresher training</vt:lpstr>
      <vt:lpstr>This session will cover:</vt:lpstr>
      <vt:lpstr>Divorce and divorce proceedings</vt:lpstr>
      <vt:lpstr>How do you apply for a divorce?</vt:lpstr>
      <vt:lpstr>‘Help with fees form’</vt:lpstr>
      <vt:lpstr>Who can apply for a divorce?</vt:lpstr>
      <vt:lpstr>PowerPoint Presentation</vt:lpstr>
      <vt:lpstr>1. Check if you can get a divorce </vt:lpstr>
      <vt:lpstr>2. File the divorce petition </vt:lpstr>
      <vt:lpstr>3. The Court issues the divorce petition </vt:lpstr>
      <vt:lpstr>4. The “respondent” receives a notification </vt:lpstr>
      <vt:lpstr>PowerPoint Presentation</vt:lpstr>
      <vt:lpstr>PowerPoint Presentation</vt:lpstr>
      <vt:lpstr>PowerPoint Presentation</vt:lpstr>
      <vt:lpstr>5. Apply for a Conditional Order </vt:lpstr>
      <vt:lpstr>6. Receive a Decree Nisi date </vt:lpstr>
      <vt:lpstr>PowerPoint Presentation</vt:lpstr>
      <vt:lpstr>PowerPoint Presentation</vt:lpstr>
      <vt:lpstr>Financial Remedy Order Applications and Transfer of Tenancy Orders</vt:lpstr>
      <vt:lpstr>What is a Financial Remedy Order? </vt:lpstr>
      <vt:lpstr>PowerPoint Presentation</vt:lpstr>
      <vt:lpstr>PowerPoint Presentation</vt:lpstr>
      <vt:lpstr>Pre-court procedure </vt:lpstr>
      <vt:lpstr>The first appointment </vt:lpstr>
      <vt:lpstr>PowerPoint Presentation</vt:lpstr>
      <vt:lpstr>Transfer of Tenancy Orders</vt:lpstr>
      <vt:lpstr>PowerPoint Presentation</vt:lpstr>
      <vt:lpstr>PowerPoint Presentation</vt:lpstr>
      <vt:lpstr>Child Arrangements orders</vt:lpstr>
      <vt:lpstr>PowerPoint Presentation</vt:lpstr>
      <vt:lpstr>The age of the child </vt:lpstr>
      <vt:lpstr>Circumstances of the child </vt:lpstr>
      <vt:lpstr>PowerPoint Presentation</vt:lpstr>
      <vt:lpstr>PowerPoint Presentation</vt:lpstr>
      <vt:lpstr>Who can apply </vt:lpstr>
      <vt:lpstr>How to apply</vt:lpstr>
      <vt:lpstr>First hearing</vt:lpstr>
      <vt:lpstr>PowerPoint Presentation</vt:lpstr>
      <vt:lpstr>PowerPoint Presentation</vt:lpstr>
      <vt:lpstr>Domestic Abuse allegations</vt:lpstr>
      <vt:lpstr>Fact-finding hearing</vt:lpstr>
      <vt:lpstr>Final hearing</vt:lpstr>
      <vt:lpstr>PowerPoint Presentation</vt:lpstr>
      <vt:lpstr>If you want to change your application</vt:lpstr>
      <vt:lpstr>PowerPoint Presentation</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training session</dc:title>
  <dc:creator>Legal Advice Centre</dc:creator>
  <cp:lastModifiedBy>Shah Begum</cp:lastModifiedBy>
  <cp:revision>20</cp:revision>
  <dcterms:created xsi:type="dcterms:W3CDTF">2021-01-11T10:21:04Z</dcterms:created>
  <dcterms:modified xsi:type="dcterms:W3CDTF">2024-01-25T15:41:25Z</dcterms:modified>
</cp:coreProperties>
</file>