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4" r:id="rId9"/>
    <p:sldId id="275" r:id="rId10"/>
    <p:sldId id="276" r:id="rId11"/>
    <p:sldId id="277" r:id="rId12"/>
    <p:sldId id="274" r:id="rId13"/>
  </p:sldIdLst>
  <p:sldSz cx="12192000" cy="6858000"/>
  <p:notesSz cx="6888163"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27" d="100"/>
          <a:sy n="27" d="100"/>
        </p:scale>
        <p:origin x="4476" y="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8" d="100"/>
          <a:sy n="78" d="100"/>
        </p:scale>
        <p:origin x="403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38150" y="1252538"/>
            <a:ext cx="6011863" cy="3382962"/>
          </a:xfrm>
          <a:prstGeom prst="rect">
            <a:avLst/>
          </a:prstGeom>
          <a:noFill/>
          <a:ln w="12700">
            <a:solidFill>
              <a:prstClr val="black"/>
            </a:solidFill>
          </a:ln>
        </p:spPr>
        <p:txBody>
          <a:bodyPr vert="horz" lIns="96625" tIns="48312" rIns="96625" bIns="48312" rtlCol="0" anchor="ctr"/>
          <a:lstStyle/>
          <a:p>
            <a:endParaRPr lang="en-GB"/>
          </a:p>
        </p:txBody>
      </p:sp>
      <p:sp>
        <p:nvSpPr>
          <p:cNvPr id="5" name="Notes Placeholder 4"/>
          <p:cNvSpPr>
            <a:spLocks noGrp="1"/>
          </p:cNvSpPr>
          <p:nvPr>
            <p:ph type="body" sz="quarter" idx="3"/>
          </p:nvPr>
        </p:nvSpPr>
        <p:spPr>
          <a:xfrm>
            <a:off x="688817" y="4823034"/>
            <a:ext cx="5510530" cy="3946118"/>
          </a:xfrm>
          <a:prstGeom prst="rect">
            <a:avLst/>
          </a:prstGeom>
        </p:spPr>
        <p:txBody>
          <a:bodyPr vert="horz" lIns="96625" tIns="48312" rIns="96625" bIns="483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7948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B496C50-409A-49DE-B587-4F4BFC26D9D5}" type="slidenum">
              <a:rPr lang="en-GB" smtClean="0"/>
              <a:t>1</a:t>
            </a:fld>
            <a:endParaRPr lang="en-GB"/>
          </a:p>
        </p:txBody>
      </p:sp>
    </p:spTree>
    <p:extLst>
      <p:ext uri="{BB962C8B-B14F-4D97-AF65-F5344CB8AC3E}">
        <p14:creationId xmlns:p14="http://schemas.microsoft.com/office/powerpoint/2010/main" val="1029292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defTabSz="966246"/>
            <a:fld id="{FB496C50-409A-49DE-B587-4F4BFC26D9D5}" type="slidenum">
              <a:rPr lang="en-GB">
                <a:solidFill>
                  <a:prstClr val="black"/>
                </a:solidFill>
                <a:latin typeface="Calibri" panose="020F0502020204030204"/>
              </a:rPr>
              <a:pPr defTabSz="966246"/>
              <a:t>10</a:t>
            </a:fld>
            <a:endParaRPr lang="en-GB">
              <a:solidFill>
                <a:prstClr val="black"/>
              </a:solidFill>
              <a:latin typeface="Calibri" panose="020F0502020204030204"/>
            </a:endParaRPr>
          </a:p>
        </p:txBody>
      </p:sp>
    </p:spTree>
    <p:extLst>
      <p:ext uri="{BB962C8B-B14F-4D97-AF65-F5344CB8AC3E}">
        <p14:creationId xmlns:p14="http://schemas.microsoft.com/office/powerpoint/2010/main" val="3302526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defTabSz="966246">
              <a:defRPr/>
            </a:pPr>
            <a:fld id="{FB496C50-409A-49DE-B587-4F4BFC26D9D5}" type="slidenum">
              <a:rPr lang="en-GB">
                <a:solidFill>
                  <a:prstClr val="black"/>
                </a:solidFill>
                <a:latin typeface="Calibri" panose="020F0502020204030204"/>
              </a:rPr>
              <a:pPr defTabSz="966246">
                <a:defRPr/>
              </a:pPr>
              <a:t>11</a:t>
            </a:fld>
            <a:endParaRPr lang="en-GB">
              <a:solidFill>
                <a:prstClr val="black"/>
              </a:solidFill>
              <a:latin typeface="Calibri" panose="020F0502020204030204"/>
            </a:endParaRPr>
          </a:p>
        </p:txBody>
      </p:sp>
    </p:spTree>
    <p:extLst>
      <p:ext uri="{BB962C8B-B14F-4D97-AF65-F5344CB8AC3E}">
        <p14:creationId xmlns:p14="http://schemas.microsoft.com/office/powerpoint/2010/main" val="1359228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B496C50-409A-49DE-B587-4F4BFC26D9D5}" type="slidenum">
              <a:rPr lang="en-GB" smtClean="0"/>
              <a:t>12</a:t>
            </a:fld>
            <a:endParaRPr lang="en-GB"/>
          </a:p>
        </p:txBody>
      </p:sp>
    </p:spTree>
    <p:extLst>
      <p:ext uri="{BB962C8B-B14F-4D97-AF65-F5344CB8AC3E}">
        <p14:creationId xmlns:p14="http://schemas.microsoft.com/office/powerpoint/2010/main" val="289976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B496C50-409A-49DE-B587-4F4BFC26D9D5}" type="slidenum">
              <a:rPr lang="en-GB" smtClean="0"/>
              <a:t>2</a:t>
            </a:fld>
            <a:endParaRPr lang="en-GB"/>
          </a:p>
        </p:txBody>
      </p:sp>
    </p:spTree>
    <p:extLst>
      <p:ext uri="{BB962C8B-B14F-4D97-AF65-F5344CB8AC3E}">
        <p14:creationId xmlns:p14="http://schemas.microsoft.com/office/powerpoint/2010/main" val="3118616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B496C50-409A-49DE-B587-4F4BFC26D9D5}" type="slidenum">
              <a:rPr lang="en-GB" smtClean="0"/>
              <a:t>3</a:t>
            </a:fld>
            <a:endParaRPr lang="en-GB"/>
          </a:p>
        </p:txBody>
      </p:sp>
    </p:spTree>
    <p:extLst>
      <p:ext uri="{BB962C8B-B14F-4D97-AF65-F5344CB8AC3E}">
        <p14:creationId xmlns:p14="http://schemas.microsoft.com/office/powerpoint/2010/main" val="2275173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B496C50-409A-49DE-B587-4F4BFC26D9D5}" type="slidenum">
              <a:rPr lang="en-GB" smtClean="0"/>
              <a:t>4</a:t>
            </a:fld>
            <a:endParaRPr lang="en-GB"/>
          </a:p>
        </p:txBody>
      </p:sp>
    </p:spTree>
    <p:extLst>
      <p:ext uri="{BB962C8B-B14F-4D97-AF65-F5344CB8AC3E}">
        <p14:creationId xmlns:p14="http://schemas.microsoft.com/office/powerpoint/2010/main" val="1311975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B496C50-409A-49DE-B587-4F4BFC26D9D5}" type="slidenum">
              <a:rPr lang="en-GB" smtClean="0"/>
              <a:t>5</a:t>
            </a:fld>
            <a:endParaRPr lang="en-GB"/>
          </a:p>
        </p:txBody>
      </p:sp>
    </p:spTree>
    <p:extLst>
      <p:ext uri="{BB962C8B-B14F-4D97-AF65-F5344CB8AC3E}">
        <p14:creationId xmlns:p14="http://schemas.microsoft.com/office/powerpoint/2010/main" val="1361113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B496C50-409A-49DE-B587-4F4BFC26D9D5}" type="slidenum">
              <a:rPr lang="en-GB" smtClean="0"/>
              <a:t>6</a:t>
            </a:fld>
            <a:endParaRPr lang="en-GB"/>
          </a:p>
        </p:txBody>
      </p:sp>
    </p:spTree>
    <p:extLst>
      <p:ext uri="{BB962C8B-B14F-4D97-AF65-F5344CB8AC3E}">
        <p14:creationId xmlns:p14="http://schemas.microsoft.com/office/powerpoint/2010/main" val="3221850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B496C50-409A-49DE-B587-4F4BFC26D9D5}" type="slidenum">
              <a:rPr lang="en-GB" smtClean="0"/>
              <a:t>7</a:t>
            </a:fld>
            <a:endParaRPr lang="en-GB"/>
          </a:p>
        </p:txBody>
      </p:sp>
    </p:spTree>
    <p:extLst>
      <p:ext uri="{BB962C8B-B14F-4D97-AF65-F5344CB8AC3E}">
        <p14:creationId xmlns:p14="http://schemas.microsoft.com/office/powerpoint/2010/main" val="3390086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B496C50-409A-49DE-B587-4F4BFC26D9D5}" type="slidenum">
              <a:rPr lang="en-GB" smtClean="0"/>
              <a:t>8</a:t>
            </a:fld>
            <a:endParaRPr lang="en-GB"/>
          </a:p>
        </p:txBody>
      </p:sp>
    </p:spTree>
    <p:extLst>
      <p:ext uri="{BB962C8B-B14F-4D97-AF65-F5344CB8AC3E}">
        <p14:creationId xmlns:p14="http://schemas.microsoft.com/office/powerpoint/2010/main" val="2001507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defTabSz="966246"/>
            <a:fld id="{FB496C50-409A-49DE-B587-4F4BFC26D9D5}" type="slidenum">
              <a:rPr lang="en-GB">
                <a:solidFill>
                  <a:prstClr val="black"/>
                </a:solidFill>
                <a:latin typeface="Calibri" panose="020F0502020204030204"/>
              </a:rPr>
              <a:pPr defTabSz="966246"/>
              <a:t>9</a:t>
            </a:fld>
            <a:endParaRPr lang="en-GB">
              <a:solidFill>
                <a:prstClr val="black"/>
              </a:solidFill>
              <a:latin typeface="Calibri" panose="020F0502020204030204"/>
            </a:endParaRPr>
          </a:p>
        </p:txBody>
      </p:sp>
    </p:spTree>
    <p:extLst>
      <p:ext uri="{BB962C8B-B14F-4D97-AF65-F5344CB8AC3E}">
        <p14:creationId xmlns:p14="http://schemas.microsoft.com/office/powerpoint/2010/main" val="21973482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C9604-1D7C-4C34-A117-8D217FE5363D}"/>
              </a:ext>
            </a:extLst>
          </p:cNvPr>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C5999644-8497-4173-8B1E-0742CF01D7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B79F611D-CBA5-470A-93AF-D42264259874}"/>
              </a:ext>
            </a:extLst>
          </p:cNvPr>
          <p:cNvSpPr>
            <a:spLocks noGrp="1"/>
          </p:cNvSpPr>
          <p:nvPr>
            <p:ph type="dt" sz="half" idx="10"/>
          </p:nvPr>
        </p:nvSpPr>
        <p:spPr/>
        <p:txBody>
          <a:bodyPr/>
          <a:lstStyle/>
          <a:p>
            <a:fld id="{8BFE9EF6-C747-4794-8820-71C7E2AA7392}" type="datetimeFigureOut">
              <a:rPr lang="en-GB" smtClean="0"/>
              <a:pPr/>
              <a:t>08/12/2023</a:t>
            </a:fld>
            <a:endParaRPr lang="en-GB"/>
          </a:p>
        </p:txBody>
      </p:sp>
      <p:sp>
        <p:nvSpPr>
          <p:cNvPr id="6" name="Slide Number Placeholder 5">
            <a:extLst>
              <a:ext uri="{FF2B5EF4-FFF2-40B4-BE49-F238E27FC236}">
                <a16:creationId xmlns:a16="http://schemas.microsoft.com/office/drawing/2014/main" id="{146EAA11-BB91-4952-AA3A-D4349FE8A425}"/>
              </a:ext>
            </a:extLst>
          </p:cNvPr>
          <p:cNvSpPr>
            <a:spLocks noGrp="1"/>
          </p:cNvSpPr>
          <p:nvPr>
            <p:ph type="sldNum" sz="quarter" idx="12"/>
          </p:nvPr>
        </p:nvSpPr>
        <p:spPr/>
        <p:txBody>
          <a:bodyPr/>
          <a:lstStyle/>
          <a:p>
            <a:fld id="{11A2D2B9-661F-4418-9EC7-7097C4E9D051}" type="slidenum">
              <a:rPr lang="en-GB" smtClean="0"/>
              <a:pPr/>
              <a:t>‹#›</a:t>
            </a:fld>
            <a:endParaRPr lang="en-GB"/>
          </a:p>
        </p:txBody>
      </p:sp>
      <p:cxnSp>
        <p:nvCxnSpPr>
          <p:cNvPr id="8" name="Straight Connector 7">
            <a:extLst>
              <a:ext uri="{FF2B5EF4-FFF2-40B4-BE49-F238E27FC236}">
                <a16:creationId xmlns:a16="http://schemas.microsoft.com/office/drawing/2014/main" id="{EC381A5A-2602-4539-805A-DF93198721B9}"/>
              </a:ext>
            </a:extLst>
          </p:cNvPr>
          <p:cNvCxnSpPr>
            <a:cxnSpLocks/>
          </p:cNvCxnSpPr>
          <p:nvPr userDrawn="1"/>
        </p:nvCxnSpPr>
        <p:spPr>
          <a:xfrm>
            <a:off x="0" y="67107"/>
            <a:ext cx="12124724" cy="0"/>
          </a:xfrm>
          <a:prstGeom prst="line">
            <a:avLst/>
          </a:prstGeom>
          <a:ln w="139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6789037-1D03-48A3-AF09-DCB0628217D4}"/>
              </a:ext>
            </a:extLst>
          </p:cNvPr>
          <p:cNvCxnSpPr>
            <a:cxnSpLocks/>
          </p:cNvCxnSpPr>
          <p:nvPr userDrawn="1"/>
        </p:nvCxnSpPr>
        <p:spPr>
          <a:xfrm flipV="1">
            <a:off x="-1709" y="6787403"/>
            <a:ext cx="12192000" cy="10633"/>
          </a:xfrm>
          <a:prstGeom prst="line">
            <a:avLst/>
          </a:prstGeom>
          <a:ln w="139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6AEF5DD-0690-4C52-8617-4D5995EC5C40}"/>
              </a:ext>
            </a:extLst>
          </p:cNvPr>
          <p:cNvCxnSpPr>
            <a:cxnSpLocks/>
          </p:cNvCxnSpPr>
          <p:nvPr userDrawn="1"/>
        </p:nvCxnSpPr>
        <p:spPr>
          <a:xfrm>
            <a:off x="65669" y="0"/>
            <a:ext cx="0" cy="6775843"/>
          </a:xfrm>
          <a:prstGeom prst="line">
            <a:avLst/>
          </a:prstGeom>
          <a:ln w="139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659EA9-BB0B-42B9-988C-E26F75B1166C}"/>
              </a:ext>
            </a:extLst>
          </p:cNvPr>
          <p:cNvCxnSpPr>
            <a:cxnSpLocks/>
          </p:cNvCxnSpPr>
          <p:nvPr userDrawn="1"/>
        </p:nvCxnSpPr>
        <p:spPr>
          <a:xfrm>
            <a:off x="12123949" y="-2381"/>
            <a:ext cx="0" cy="6850274"/>
          </a:xfrm>
          <a:prstGeom prst="line">
            <a:avLst/>
          </a:prstGeom>
          <a:ln w="139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F75764EA-6755-4A2B-94C0-5653EE36B1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60690" y="6274309"/>
            <a:ext cx="1443468" cy="436533"/>
          </a:xfrm>
          <a:prstGeom prst="rect">
            <a:avLst/>
          </a:prstGeom>
        </p:spPr>
      </p:pic>
    </p:spTree>
    <p:extLst>
      <p:ext uri="{BB962C8B-B14F-4D97-AF65-F5344CB8AC3E}">
        <p14:creationId xmlns:p14="http://schemas.microsoft.com/office/powerpoint/2010/main" val="2083080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6A12B-47D5-4F00-B41E-C85289EC113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F929F39-0881-4486-85A0-0AAA536D034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58DE77-A0EE-492A-BB90-31E5487EF510}"/>
              </a:ext>
            </a:extLst>
          </p:cNvPr>
          <p:cNvSpPr>
            <a:spLocks noGrp="1"/>
          </p:cNvSpPr>
          <p:nvPr>
            <p:ph type="dt" sz="half" idx="10"/>
          </p:nvPr>
        </p:nvSpPr>
        <p:spPr/>
        <p:txBody>
          <a:bodyPr/>
          <a:lstStyle/>
          <a:p>
            <a:fld id="{8BFE9EF6-C747-4794-8820-71C7E2AA7392}" type="datetimeFigureOut">
              <a:rPr lang="en-GB" smtClean="0"/>
              <a:pPr/>
              <a:t>08/12/2023</a:t>
            </a:fld>
            <a:endParaRPr lang="en-GB"/>
          </a:p>
        </p:txBody>
      </p:sp>
      <p:sp>
        <p:nvSpPr>
          <p:cNvPr id="6" name="Slide Number Placeholder 5">
            <a:extLst>
              <a:ext uri="{FF2B5EF4-FFF2-40B4-BE49-F238E27FC236}">
                <a16:creationId xmlns:a16="http://schemas.microsoft.com/office/drawing/2014/main" id="{97840196-4EEA-4890-A170-D9D285A0651A}"/>
              </a:ext>
            </a:extLst>
          </p:cNvPr>
          <p:cNvSpPr>
            <a:spLocks noGrp="1"/>
          </p:cNvSpPr>
          <p:nvPr>
            <p:ph type="sldNum" sz="quarter" idx="12"/>
          </p:nvPr>
        </p:nvSpPr>
        <p:spPr/>
        <p:txBody>
          <a:bodyPr/>
          <a:lstStyle/>
          <a:p>
            <a:fld id="{11A2D2B9-661F-4418-9EC7-7097C4E9D051}" type="slidenum">
              <a:rPr lang="en-GB" smtClean="0"/>
              <a:pPr/>
              <a:t>‹#›</a:t>
            </a:fld>
            <a:endParaRPr lang="en-GB"/>
          </a:p>
        </p:txBody>
      </p:sp>
    </p:spTree>
    <p:extLst>
      <p:ext uri="{BB962C8B-B14F-4D97-AF65-F5344CB8AC3E}">
        <p14:creationId xmlns:p14="http://schemas.microsoft.com/office/powerpoint/2010/main" val="1286354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9B5BA7-6E5D-48BE-BE93-660050D5A76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CF0B7E-8BC9-4D31-BC28-A5EFC59B6E9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6747C6-8E1E-4DAA-AFDB-E08C75F9464F}"/>
              </a:ext>
            </a:extLst>
          </p:cNvPr>
          <p:cNvSpPr>
            <a:spLocks noGrp="1"/>
          </p:cNvSpPr>
          <p:nvPr>
            <p:ph type="dt" sz="half" idx="10"/>
          </p:nvPr>
        </p:nvSpPr>
        <p:spPr/>
        <p:txBody>
          <a:bodyPr/>
          <a:lstStyle/>
          <a:p>
            <a:fld id="{8BFE9EF6-C747-4794-8820-71C7E2AA7392}" type="datetimeFigureOut">
              <a:rPr lang="en-GB" smtClean="0"/>
              <a:pPr/>
              <a:t>08/12/2023</a:t>
            </a:fld>
            <a:endParaRPr lang="en-GB"/>
          </a:p>
        </p:txBody>
      </p:sp>
      <p:sp>
        <p:nvSpPr>
          <p:cNvPr id="6" name="Slide Number Placeholder 5">
            <a:extLst>
              <a:ext uri="{FF2B5EF4-FFF2-40B4-BE49-F238E27FC236}">
                <a16:creationId xmlns:a16="http://schemas.microsoft.com/office/drawing/2014/main" id="{2ED966BA-E046-4254-B3AD-691C7DD9D136}"/>
              </a:ext>
            </a:extLst>
          </p:cNvPr>
          <p:cNvSpPr>
            <a:spLocks noGrp="1"/>
          </p:cNvSpPr>
          <p:nvPr>
            <p:ph type="sldNum" sz="quarter" idx="12"/>
          </p:nvPr>
        </p:nvSpPr>
        <p:spPr/>
        <p:txBody>
          <a:bodyPr/>
          <a:lstStyle/>
          <a:p>
            <a:fld id="{11A2D2B9-661F-4418-9EC7-7097C4E9D051}" type="slidenum">
              <a:rPr lang="en-GB" smtClean="0"/>
              <a:pPr/>
              <a:t>‹#›</a:t>
            </a:fld>
            <a:endParaRPr lang="en-GB"/>
          </a:p>
        </p:txBody>
      </p:sp>
    </p:spTree>
    <p:extLst>
      <p:ext uri="{BB962C8B-B14F-4D97-AF65-F5344CB8AC3E}">
        <p14:creationId xmlns:p14="http://schemas.microsoft.com/office/powerpoint/2010/main" val="3020708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56312-1095-4A81-BE1D-3D20DF19FDC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DA829F-467E-4F72-B846-9AEAB8B07ED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28FEC3-FB16-4E31-B28F-E92F925B920C}"/>
              </a:ext>
            </a:extLst>
          </p:cNvPr>
          <p:cNvSpPr>
            <a:spLocks noGrp="1"/>
          </p:cNvSpPr>
          <p:nvPr>
            <p:ph type="dt" sz="half" idx="10"/>
          </p:nvPr>
        </p:nvSpPr>
        <p:spPr/>
        <p:txBody>
          <a:bodyPr/>
          <a:lstStyle/>
          <a:p>
            <a:fld id="{8BFE9EF6-C747-4794-8820-71C7E2AA7392}" type="datetimeFigureOut">
              <a:rPr lang="en-GB" smtClean="0"/>
              <a:pPr/>
              <a:t>08/12/2023</a:t>
            </a:fld>
            <a:endParaRPr lang="en-GB"/>
          </a:p>
        </p:txBody>
      </p:sp>
      <p:sp>
        <p:nvSpPr>
          <p:cNvPr id="6" name="Slide Number Placeholder 5">
            <a:extLst>
              <a:ext uri="{FF2B5EF4-FFF2-40B4-BE49-F238E27FC236}">
                <a16:creationId xmlns:a16="http://schemas.microsoft.com/office/drawing/2014/main" id="{A86BCE9B-BF8A-40A0-A3B3-D815461138F2}"/>
              </a:ext>
            </a:extLst>
          </p:cNvPr>
          <p:cNvSpPr>
            <a:spLocks noGrp="1"/>
          </p:cNvSpPr>
          <p:nvPr>
            <p:ph type="sldNum" sz="quarter" idx="12"/>
          </p:nvPr>
        </p:nvSpPr>
        <p:spPr/>
        <p:txBody>
          <a:bodyPr/>
          <a:lstStyle/>
          <a:p>
            <a:fld id="{11A2D2B9-661F-4418-9EC7-7097C4E9D051}" type="slidenum">
              <a:rPr lang="en-GB" smtClean="0"/>
              <a:pPr/>
              <a:t>‹#›</a:t>
            </a:fld>
            <a:endParaRPr lang="en-GB"/>
          </a:p>
        </p:txBody>
      </p:sp>
    </p:spTree>
    <p:extLst>
      <p:ext uri="{BB962C8B-B14F-4D97-AF65-F5344CB8AC3E}">
        <p14:creationId xmlns:p14="http://schemas.microsoft.com/office/powerpoint/2010/main" val="2182472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9B88F-A4F3-494F-AD3A-26D7CD150C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250AB5F-4030-44E2-929E-C8AB5AE6A1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DFF1F8-4400-4275-A91F-0CA1CAE8A27B}"/>
              </a:ext>
            </a:extLst>
          </p:cNvPr>
          <p:cNvSpPr>
            <a:spLocks noGrp="1"/>
          </p:cNvSpPr>
          <p:nvPr>
            <p:ph type="dt" sz="half" idx="10"/>
          </p:nvPr>
        </p:nvSpPr>
        <p:spPr/>
        <p:txBody>
          <a:bodyPr/>
          <a:lstStyle/>
          <a:p>
            <a:fld id="{8BFE9EF6-C747-4794-8820-71C7E2AA7392}" type="datetimeFigureOut">
              <a:rPr lang="en-GB" smtClean="0"/>
              <a:pPr/>
              <a:t>08/12/2023</a:t>
            </a:fld>
            <a:endParaRPr lang="en-GB"/>
          </a:p>
        </p:txBody>
      </p:sp>
      <p:sp>
        <p:nvSpPr>
          <p:cNvPr id="6" name="Slide Number Placeholder 5">
            <a:extLst>
              <a:ext uri="{FF2B5EF4-FFF2-40B4-BE49-F238E27FC236}">
                <a16:creationId xmlns:a16="http://schemas.microsoft.com/office/drawing/2014/main" id="{948E5762-2895-491E-9CD5-FBEE6E96969F}"/>
              </a:ext>
            </a:extLst>
          </p:cNvPr>
          <p:cNvSpPr>
            <a:spLocks noGrp="1"/>
          </p:cNvSpPr>
          <p:nvPr>
            <p:ph type="sldNum" sz="quarter" idx="12"/>
          </p:nvPr>
        </p:nvSpPr>
        <p:spPr/>
        <p:txBody>
          <a:bodyPr/>
          <a:lstStyle/>
          <a:p>
            <a:fld id="{11A2D2B9-661F-4418-9EC7-7097C4E9D051}" type="slidenum">
              <a:rPr lang="en-GB" smtClean="0"/>
              <a:pPr/>
              <a:t>‹#›</a:t>
            </a:fld>
            <a:endParaRPr lang="en-GB"/>
          </a:p>
        </p:txBody>
      </p:sp>
    </p:spTree>
    <p:extLst>
      <p:ext uri="{BB962C8B-B14F-4D97-AF65-F5344CB8AC3E}">
        <p14:creationId xmlns:p14="http://schemas.microsoft.com/office/powerpoint/2010/main" val="734596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7C4A9-E19B-4273-931D-A2EAC7B997D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A44233E-39D1-4A25-8AEE-348A211FAA2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3019CD5-F12F-4EDB-BBA2-F9A308A1080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B1F1A10-CC87-4071-9487-CABA9A2CBC58}"/>
              </a:ext>
            </a:extLst>
          </p:cNvPr>
          <p:cNvSpPr>
            <a:spLocks noGrp="1"/>
          </p:cNvSpPr>
          <p:nvPr>
            <p:ph type="dt" sz="half" idx="10"/>
          </p:nvPr>
        </p:nvSpPr>
        <p:spPr/>
        <p:txBody>
          <a:bodyPr/>
          <a:lstStyle/>
          <a:p>
            <a:fld id="{8BFE9EF6-C747-4794-8820-71C7E2AA7392}" type="datetimeFigureOut">
              <a:rPr lang="en-GB" smtClean="0"/>
              <a:pPr/>
              <a:t>08/12/2023</a:t>
            </a:fld>
            <a:endParaRPr lang="en-GB"/>
          </a:p>
        </p:txBody>
      </p:sp>
      <p:sp>
        <p:nvSpPr>
          <p:cNvPr id="7" name="Slide Number Placeholder 6">
            <a:extLst>
              <a:ext uri="{FF2B5EF4-FFF2-40B4-BE49-F238E27FC236}">
                <a16:creationId xmlns:a16="http://schemas.microsoft.com/office/drawing/2014/main" id="{8A2E302C-10E8-422E-8274-DFBFA861086B}"/>
              </a:ext>
            </a:extLst>
          </p:cNvPr>
          <p:cNvSpPr>
            <a:spLocks noGrp="1"/>
          </p:cNvSpPr>
          <p:nvPr>
            <p:ph type="sldNum" sz="quarter" idx="12"/>
          </p:nvPr>
        </p:nvSpPr>
        <p:spPr/>
        <p:txBody>
          <a:bodyPr/>
          <a:lstStyle/>
          <a:p>
            <a:fld id="{11A2D2B9-661F-4418-9EC7-7097C4E9D051}" type="slidenum">
              <a:rPr lang="en-GB" smtClean="0"/>
              <a:pPr/>
              <a:t>‹#›</a:t>
            </a:fld>
            <a:endParaRPr lang="en-GB"/>
          </a:p>
        </p:txBody>
      </p:sp>
    </p:spTree>
    <p:extLst>
      <p:ext uri="{BB962C8B-B14F-4D97-AF65-F5344CB8AC3E}">
        <p14:creationId xmlns:p14="http://schemas.microsoft.com/office/powerpoint/2010/main" val="515545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98832-9CB8-47C1-A24B-1DFBBF71AE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CB3BC4C-6AEB-4E70-A429-911ABF059C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E119264-CDA0-431C-A2D7-C2374012E52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AFEB5BF-9A00-4675-BEC4-6DB421502D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2E1A909-EAF9-455C-9B75-6FB5CD80257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BDFFC51-0ADB-4945-8EA5-51338EBDD272}"/>
              </a:ext>
            </a:extLst>
          </p:cNvPr>
          <p:cNvSpPr>
            <a:spLocks noGrp="1"/>
          </p:cNvSpPr>
          <p:nvPr>
            <p:ph type="dt" sz="half" idx="10"/>
          </p:nvPr>
        </p:nvSpPr>
        <p:spPr/>
        <p:txBody>
          <a:bodyPr/>
          <a:lstStyle/>
          <a:p>
            <a:fld id="{8BFE9EF6-C747-4794-8820-71C7E2AA7392}" type="datetimeFigureOut">
              <a:rPr lang="en-GB" smtClean="0"/>
              <a:pPr/>
              <a:t>08/12/2023</a:t>
            </a:fld>
            <a:endParaRPr lang="en-GB"/>
          </a:p>
        </p:txBody>
      </p:sp>
      <p:sp>
        <p:nvSpPr>
          <p:cNvPr id="9" name="Slide Number Placeholder 8">
            <a:extLst>
              <a:ext uri="{FF2B5EF4-FFF2-40B4-BE49-F238E27FC236}">
                <a16:creationId xmlns:a16="http://schemas.microsoft.com/office/drawing/2014/main" id="{AC4485DB-A85B-471D-9EAF-BF046EABEBC6}"/>
              </a:ext>
            </a:extLst>
          </p:cNvPr>
          <p:cNvSpPr>
            <a:spLocks noGrp="1"/>
          </p:cNvSpPr>
          <p:nvPr>
            <p:ph type="sldNum" sz="quarter" idx="12"/>
          </p:nvPr>
        </p:nvSpPr>
        <p:spPr/>
        <p:txBody>
          <a:bodyPr/>
          <a:lstStyle/>
          <a:p>
            <a:fld id="{11A2D2B9-661F-4418-9EC7-7097C4E9D051}" type="slidenum">
              <a:rPr lang="en-GB" smtClean="0"/>
              <a:pPr/>
              <a:t>‹#›</a:t>
            </a:fld>
            <a:endParaRPr lang="en-GB"/>
          </a:p>
        </p:txBody>
      </p:sp>
    </p:spTree>
    <p:extLst>
      <p:ext uri="{BB962C8B-B14F-4D97-AF65-F5344CB8AC3E}">
        <p14:creationId xmlns:p14="http://schemas.microsoft.com/office/powerpoint/2010/main" val="293163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F03A3-3255-4B16-84B1-509848F3B99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2D6BD3-DAE6-45B0-A219-1D4569BD5640}"/>
              </a:ext>
            </a:extLst>
          </p:cNvPr>
          <p:cNvSpPr>
            <a:spLocks noGrp="1"/>
          </p:cNvSpPr>
          <p:nvPr>
            <p:ph type="dt" sz="half" idx="10"/>
          </p:nvPr>
        </p:nvSpPr>
        <p:spPr/>
        <p:txBody>
          <a:bodyPr/>
          <a:lstStyle/>
          <a:p>
            <a:fld id="{8BFE9EF6-C747-4794-8820-71C7E2AA7392}" type="datetimeFigureOut">
              <a:rPr lang="en-GB" smtClean="0"/>
              <a:pPr/>
              <a:t>08/12/2023</a:t>
            </a:fld>
            <a:endParaRPr lang="en-GB"/>
          </a:p>
        </p:txBody>
      </p:sp>
      <p:sp>
        <p:nvSpPr>
          <p:cNvPr id="5" name="Slide Number Placeholder 4">
            <a:extLst>
              <a:ext uri="{FF2B5EF4-FFF2-40B4-BE49-F238E27FC236}">
                <a16:creationId xmlns:a16="http://schemas.microsoft.com/office/drawing/2014/main" id="{1F0CCB4E-AB32-4F7B-8076-4B0327AB951D}"/>
              </a:ext>
            </a:extLst>
          </p:cNvPr>
          <p:cNvSpPr>
            <a:spLocks noGrp="1"/>
          </p:cNvSpPr>
          <p:nvPr>
            <p:ph type="sldNum" sz="quarter" idx="12"/>
          </p:nvPr>
        </p:nvSpPr>
        <p:spPr/>
        <p:txBody>
          <a:bodyPr/>
          <a:lstStyle/>
          <a:p>
            <a:fld id="{11A2D2B9-661F-4418-9EC7-7097C4E9D051}" type="slidenum">
              <a:rPr lang="en-GB" smtClean="0"/>
              <a:pPr/>
              <a:t>‹#›</a:t>
            </a:fld>
            <a:endParaRPr lang="en-GB"/>
          </a:p>
        </p:txBody>
      </p:sp>
    </p:spTree>
    <p:extLst>
      <p:ext uri="{BB962C8B-B14F-4D97-AF65-F5344CB8AC3E}">
        <p14:creationId xmlns:p14="http://schemas.microsoft.com/office/powerpoint/2010/main" val="1599644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92300F-DF7F-4B49-AA21-D158739692FB}"/>
              </a:ext>
            </a:extLst>
          </p:cNvPr>
          <p:cNvSpPr>
            <a:spLocks noGrp="1"/>
          </p:cNvSpPr>
          <p:nvPr>
            <p:ph type="dt" sz="half" idx="10"/>
          </p:nvPr>
        </p:nvSpPr>
        <p:spPr/>
        <p:txBody>
          <a:bodyPr/>
          <a:lstStyle/>
          <a:p>
            <a:fld id="{8BFE9EF6-C747-4794-8820-71C7E2AA7392}" type="datetimeFigureOut">
              <a:rPr lang="en-GB" smtClean="0"/>
              <a:pPr/>
              <a:t>08/12/2023</a:t>
            </a:fld>
            <a:endParaRPr lang="en-GB"/>
          </a:p>
        </p:txBody>
      </p:sp>
      <p:sp>
        <p:nvSpPr>
          <p:cNvPr id="4" name="Slide Number Placeholder 3">
            <a:extLst>
              <a:ext uri="{FF2B5EF4-FFF2-40B4-BE49-F238E27FC236}">
                <a16:creationId xmlns:a16="http://schemas.microsoft.com/office/drawing/2014/main" id="{D4271927-EE51-4069-89E2-1F28914A665E}"/>
              </a:ext>
            </a:extLst>
          </p:cNvPr>
          <p:cNvSpPr>
            <a:spLocks noGrp="1"/>
          </p:cNvSpPr>
          <p:nvPr>
            <p:ph type="sldNum" sz="quarter" idx="12"/>
          </p:nvPr>
        </p:nvSpPr>
        <p:spPr/>
        <p:txBody>
          <a:bodyPr/>
          <a:lstStyle/>
          <a:p>
            <a:fld id="{11A2D2B9-661F-4418-9EC7-7097C4E9D051}" type="slidenum">
              <a:rPr lang="en-GB" smtClean="0"/>
              <a:pPr/>
              <a:t>‹#›</a:t>
            </a:fld>
            <a:endParaRPr lang="en-GB"/>
          </a:p>
        </p:txBody>
      </p:sp>
    </p:spTree>
    <p:extLst>
      <p:ext uri="{BB962C8B-B14F-4D97-AF65-F5344CB8AC3E}">
        <p14:creationId xmlns:p14="http://schemas.microsoft.com/office/powerpoint/2010/main" val="1338723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DC525-90D3-4D8D-A081-1DCDA0C7AB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7E42E96-B0BD-4E1F-B89A-BB9979FC08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8371C0B-F045-40B1-8991-7FDB96FD17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5B720C4-B194-4F69-8423-4FE949BE7A71}"/>
              </a:ext>
            </a:extLst>
          </p:cNvPr>
          <p:cNvSpPr>
            <a:spLocks noGrp="1"/>
          </p:cNvSpPr>
          <p:nvPr>
            <p:ph type="dt" sz="half" idx="10"/>
          </p:nvPr>
        </p:nvSpPr>
        <p:spPr/>
        <p:txBody>
          <a:bodyPr/>
          <a:lstStyle/>
          <a:p>
            <a:fld id="{8BFE9EF6-C747-4794-8820-71C7E2AA7392}" type="datetimeFigureOut">
              <a:rPr lang="en-GB" smtClean="0"/>
              <a:pPr/>
              <a:t>08/12/2023</a:t>
            </a:fld>
            <a:endParaRPr lang="en-GB"/>
          </a:p>
        </p:txBody>
      </p:sp>
      <p:sp>
        <p:nvSpPr>
          <p:cNvPr id="7" name="Slide Number Placeholder 6">
            <a:extLst>
              <a:ext uri="{FF2B5EF4-FFF2-40B4-BE49-F238E27FC236}">
                <a16:creationId xmlns:a16="http://schemas.microsoft.com/office/drawing/2014/main" id="{024A6D3D-6C81-453A-AC30-A29845712FCD}"/>
              </a:ext>
            </a:extLst>
          </p:cNvPr>
          <p:cNvSpPr>
            <a:spLocks noGrp="1"/>
          </p:cNvSpPr>
          <p:nvPr>
            <p:ph type="sldNum" sz="quarter" idx="12"/>
          </p:nvPr>
        </p:nvSpPr>
        <p:spPr/>
        <p:txBody>
          <a:bodyPr/>
          <a:lstStyle/>
          <a:p>
            <a:fld id="{11A2D2B9-661F-4418-9EC7-7097C4E9D051}" type="slidenum">
              <a:rPr lang="en-GB" smtClean="0"/>
              <a:pPr/>
              <a:t>‹#›</a:t>
            </a:fld>
            <a:endParaRPr lang="en-GB"/>
          </a:p>
        </p:txBody>
      </p:sp>
    </p:spTree>
    <p:extLst>
      <p:ext uri="{BB962C8B-B14F-4D97-AF65-F5344CB8AC3E}">
        <p14:creationId xmlns:p14="http://schemas.microsoft.com/office/powerpoint/2010/main" val="3344045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CAE21-D2B8-4E99-9602-1CAC37ECB4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3CF18B6-AF08-4792-BF2C-C5265DBD62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530A2C7-4000-4AAD-BB15-C7DF473B3E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9D31A9-52B0-4039-A4EE-CF4AD4C71960}"/>
              </a:ext>
            </a:extLst>
          </p:cNvPr>
          <p:cNvSpPr>
            <a:spLocks noGrp="1"/>
          </p:cNvSpPr>
          <p:nvPr>
            <p:ph type="dt" sz="half" idx="10"/>
          </p:nvPr>
        </p:nvSpPr>
        <p:spPr/>
        <p:txBody>
          <a:bodyPr/>
          <a:lstStyle/>
          <a:p>
            <a:fld id="{8BFE9EF6-C747-4794-8820-71C7E2AA7392}" type="datetimeFigureOut">
              <a:rPr lang="en-GB" smtClean="0"/>
              <a:pPr/>
              <a:t>08/12/2023</a:t>
            </a:fld>
            <a:endParaRPr lang="en-GB"/>
          </a:p>
        </p:txBody>
      </p:sp>
      <p:sp>
        <p:nvSpPr>
          <p:cNvPr id="7" name="Slide Number Placeholder 6">
            <a:extLst>
              <a:ext uri="{FF2B5EF4-FFF2-40B4-BE49-F238E27FC236}">
                <a16:creationId xmlns:a16="http://schemas.microsoft.com/office/drawing/2014/main" id="{94F8CD87-0724-4F82-8F49-1A4B18D1F53F}"/>
              </a:ext>
            </a:extLst>
          </p:cNvPr>
          <p:cNvSpPr>
            <a:spLocks noGrp="1"/>
          </p:cNvSpPr>
          <p:nvPr>
            <p:ph type="sldNum" sz="quarter" idx="12"/>
          </p:nvPr>
        </p:nvSpPr>
        <p:spPr/>
        <p:txBody>
          <a:bodyPr/>
          <a:lstStyle/>
          <a:p>
            <a:fld id="{11A2D2B9-661F-4418-9EC7-7097C4E9D051}" type="slidenum">
              <a:rPr lang="en-GB" smtClean="0"/>
              <a:pPr/>
              <a:t>‹#›</a:t>
            </a:fld>
            <a:endParaRPr lang="en-GB"/>
          </a:p>
        </p:txBody>
      </p:sp>
    </p:spTree>
    <p:extLst>
      <p:ext uri="{BB962C8B-B14F-4D97-AF65-F5344CB8AC3E}">
        <p14:creationId xmlns:p14="http://schemas.microsoft.com/office/powerpoint/2010/main" val="625325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F002EA-0D7B-4114-BF7B-B0F7461C47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2D3298-51F1-4E3E-8CAF-8E015330AC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29045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AFC0C-AE7D-4C62-867B-9DFBE9410A42}"/>
              </a:ext>
            </a:extLst>
          </p:cNvPr>
          <p:cNvSpPr>
            <a:spLocks noGrp="1"/>
          </p:cNvSpPr>
          <p:nvPr>
            <p:ph type="ctrTitle"/>
          </p:nvPr>
        </p:nvSpPr>
        <p:spPr/>
        <p:txBody>
          <a:bodyPr/>
          <a:lstStyle/>
          <a:p>
            <a:r>
              <a:rPr lang="en-GB" dirty="0"/>
              <a:t>McKenzie Friends</a:t>
            </a:r>
          </a:p>
        </p:txBody>
      </p:sp>
      <p:sp>
        <p:nvSpPr>
          <p:cNvPr id="3" name="Subtitle 2">
            <a:extLst>
              <a:ext uri="{FF2B5EF4-FFF2-40B4-BE49-F238E27FC236}">
                <a16:creationId xmlns:a16="http://schemas.microsoft.com/office/drawing/2014/main" id="{1051D534-9DD7-4A6B-8723-5BC98B04E64A}"/>
              </a:ext>
            </a:extLst>
          </p:cNvPr>
          <p:cNvSpPr>
            <a:spLocks noGrp="1"/>
          </p:cNvSpPr>
          <p:nvPr>
            <p:ph type="subTitle" idx="1"/>
          </p:nvPr>
        </p:nvSpPr>
        <p:spPr/>
        <p:txBody>
          <a:bodyPr/>
          <a:lstStyle/>
          <a:p>
            <a:endParaRPr lang="en-GB" dirty="0"/>
          </a:p>
          <a:p>
            <a:r>
              <a:rPr lang="en-GB"/>
              <a:t>2023</a:t>
            </a:r>
            <a:endParaRPr lang="en-GB" dirty="0"/>
          </a:p>
        </p:txBody>
      </p:sp>
    </p:spTree>
    <p:extLst>
      <p:ext uri="{BB962C8B-B14F-4D97-AF65-F5344CB8AC3E}">
        <p14:creationId xmlns:p14="http://schemas.microsoft.com/office/powerpoint/2010/main" val="1970773075"/>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68B9DF-54C0-4D28-9AAB-FA35F429C0FD}"/>
              </a:ext>
            </a:extLst>
          </p:cNvPr>
          <p:cNvSpPr/>
          <p:nvPr/>
        </p:nvSpPr>
        <p:spPr>
          <a:xfrm>
            <a:off x="253645" y="277849"/>
            <a:ext cx="11505964"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Practical Tips – At the Hearing</a:t>
            </a:r>
          </a:p>
        </p:txBody>
      </p:sp>
      <p:sp>
        <p:nvSpPr>
          <p:cNvPr id="4" name="Rectangle 3">
            <a:extLst>
              <a:ext uri="{FF2B5EF4-FFF2-40B4-BE49-F238E27FC236}">
                <a16:creationId xmlns:a16="http://schemas.microsoft.com/office/drawing/2014/main" id="{262742E9-9AB6-4C63-B469-9984614E3853}"/>
              </a:ext>
            </a:extLst>
          </p:cNvPr>
          <p:cNvSpPr/>
          <p:nvPr/>
        </p:nvSpPr>
        <p:spPr>
          <a:xfrm>
            <a:off x="506819" y="1423681"/>
            <a:ext cx="6096000" cy="5078313"/>
          </a:xfrm>
          <a:prstGeom prst="rect">
            <a:avLst/>
          </a:prstGeom>
        </p:spPr>
        <p:txBody>
          <a:bodyPr>
            <a:spAutoFit/>
          </a:bodyPr>
          <a:lstStyle/>
          <a:p>
            <a:pPr marL="342900" lvl="0" indent="-34290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Meet client outside court </a:t>
            </a:r>
            <a:r>
              <a:rPr lang="en-US" dirty="0" err="1">
                <a:solidFill>
                  <a:prstClr val="black"/>
                </a:solidFill>
                <a:latin typeface="Arial" panose="020B0604020202020204" pitchFamily="34" charset="0"/>
                <a:cs typeface="Arial" panose="020B0604020202020204" pitchFamily="34" charset="0"/>
              </a:rPr>
              <a:t>1h</a:t>
            </a:r>
            <a:r>
              <a:rPr lang="en-US" dirty="0">
                <a:solidFill>
                  <a:prstClr val="black"/>
                </a:solidFill>
                <a:latin typeface="Arial" panose="020B0604020202020204" pitchFamily="34" charset="0"/>
                <a:cs typeface="Arial" panose="020B0604020202020204" pitchFamily="34" charset="0"/>
              </a:rPr>
              <a:t> before hearing</a:t>
            </a:r>
          </a:p>
          <a:p>
            <a:pPr marL="342900" lvl="0" indent="-342900">
              <a:buFont typeface="Arial" panose="020B0604020202020204" pitchFamily="34" charset="0"/>
              <a:buChar char="•"/>
            </a:pPr>
            <a:endParaRPr lang="en-US" dirty="0">
              <a:solidFill>
                <a:prstClr val="black"/>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If remote, be in touch with client 30 mins before the hearing</a:t>
            </a:r>
          </a:p>
          <a:p>
            <a:pPr marL="342900" lvl="0" indent="-342900">
              <a:buFont typeface="Arial" panose="020B0604020202020204" pitchFamily="34" charset="0"/>
              <a:buChar char="•"/>
            </a:pPr>
            <a:endParaRPr lang="en-US" dirty="0">
              <a:solidFill>
                <a:prstClr val="black"/>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Register with Usher and check special measures</a:t>
            </a:r>
          </a:p>
          <a:p>
            <a:pPr marL="342900" lvl="0" indent="-342900">
              <a:buFont typeface="Arial" panose="020B0604020202020204" pitchFamily="34" charset="0"/>
              <a:buChar char="•"/>
            </a:pPr>
            <a:endParaRPr lang="en-US" dirty="0">
              <a:solidFill>
                <a:prstClr val="black"/>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Help with any pre-hearing discussions with other side or barrister/solicitor</a:t>
            </a:r>
          </a:p>
          <a:p>
            <a:pPr marL="342900" lvl="0" indent="-342900">
              <a:buFont typeface="Arial" panose="020B0604020202020204" pitchFamily="34" charset="0"/>
              <a:buChar char="•"/>
            </a:pPr>
            <a:endParaRPr lang="en-US" dirty="0">
              <a:solidFill>
                <a:prstClr val="black"/>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Be with client during hearing</a:t>
            </a:r>
          </a:p>
          <a:p>
            <a:pPr marL="342900" lvl="0" indent="-342900">
              <a:buFont typeface="Arial" panose="020B0604020202020204" pitchFamily="34" charset="0"/>
              <a:buChar char="•"/>
            </a:pPr>
            <a:endParaRPr lang="en-US" dirty="0">
              <a:solidFill>
                <a:prstClr val="black"/>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Take full notes</a:t>
            </a:r>
          </a:p>
          <a:p>
            <a:pPr marL="342900" lvl="0" indent="-342900">
              <a:buFont typeface="Arial" panose="020B0604020202020204" pitchFamily="34" charset="0"/>
              <a:buChar char="•"/>
            </a:pPr>
            <a:endParaRPr lang="en-US" dirty="0">
              <a:solidFill>
                <a:prstClr val="black"/>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Help with documents, understanding, reassurance, procedure</a:t>
            </a:r>
          </a:p>
          <a:p>
            <a:pPr marL="342900" lvl="0" indent="-342900">
              <a:buFont typeface="Arial" panose="020B0604020202020204" pitchFamily="34" charset="0"/>
              <a:buChar char="•"/>
            </a:pPr>
            <a:endParaRPr lang="en-US" dirty="0">
              <a:solidFill>
                <a:prstClr val="black"/>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Might help with agreeing orders</a:t>
            </a:r>
          </a:p>
        </p:txBody>
      </p:sp>
      <p:pic>
        <p:nvPicPr>
          <p:cNvPr id="3" name="Picture 2">
            <a:extLst>
              <a:ext uri="{FF2B5EF4-FFF2-40B4-BE49-F238E27FC236}">
                <a16:creationId xmlns:a16="http://schemas.microsoft.com/office/drawing/2014/main" id="{4B149D68-99F1-AE17-CD55-FD2BD0B691CC}"/>
              </a:ext>
            </a:extLst>
          </p:cNvPr>
          <p:cNvPicPr>
            <a:picLocks noChangeAspect="1"/>
          </p:cNvPicPr>
          <p:nvPr/>
        </p:nvPicPr>
        <p:blipFill>
          <a:blip r:embed="rId3"/>
          <a:stretch>
            <a:fillRect/>
          </a:stretch>
        </p:blipFill>
        <p:spPr>
          <a:xfrm>
            <a:off x="6602819" y="1824485"/>
            <a:ext cx="5039840" cy="3693318"/>
          </a:xfrm>
          <a:prstGeom prst="rect">
            <a:avLst/>
          </a:prstGeom>
        </p:spPr>
      </p:pic>
    </p:spTree>
    <p:extLst>
      <p:ext uri="{BB962C8B-B14F-4D97-AF65-F5344CB8AC3E}">
        <p14:creationId xmlns:p14="http://schemas.microsoft.com/office/powerpoint/2010/main" val="818661267"/>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68B9DF-54C0-4D28-9AAB-FA35F429C0FD}"/>
              </a:ext>
            </a:extLst>
          </p:cNvPr>
          <p:cNvSpPr/>
          <p:nvPr/>
        </p:nvSpPr>
        <p:spPr>
          <a:xfrm>
            <a:off x="253645" y="277849"/>
            <a:ext cx="11505964"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Practical Tips – After the Hearing</a:t>
            </a:r>
          </a:p>
        </p:txBody>
      </p:sp>
      <p:sp>
        <p:nvSpPr>
          <p:cNvPr id="4" name="Rectangle 3">
            <a:extLst>
              <a:ext uri="{FF2B5EF4-FFF2-40B4-BE49-F238E27FC236}">
                <a16:creationId xmlns:a16="http://schemas.microsoft.com/office/drawing/2014/main" id="{262742E9-9AB6-4C63-B469-9984614E3853}"/>
              </a:ext>
            </a:extLst>
          </p:cNvPr>
          <p:cNvSpPr/>
          <p:nvPr/>
        </p:nvSpPr>
        <p:spPr>
          <a:xfrm>
            <a:off x="506819" y="2216783"/>
            <a:ext cx="6096000" cy="2585323"/>
          </a:xfrm>
          <a:prstGeom prst="rect">
            <a:avLst/>
          </a:prstGeom>
        </p:spPr>
        <p:txBody>
          <a:bodyPr>
            <a:spAutoFit/>
          </a:bodyPr>
          <a:lstStyle/>
          <a:p>
            <a:pPr marL="342900" lvl="0" indent="-34290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With client’s permission, inform LAC of outcome</a:t>
            </a:r>
          </a:p>
          <a:p>
            <a:pPr marL="342900" lvl="0" indent="-342900">
              <a:buFont typeface="Arial" panose="020B0604020202020204" pitchFamily="34" charset="0"/>
              <a:buChar char="•"/>
            </a:pPr>
            <a:endParaRPr lang="en-US" dirty="0">
              <a:solidFill>
                <a:prstClr val="black"/>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Write up and share notes with client and LAC</a:t>
            </a:r>
          </a:p>
          <a:p>
            <a:pPr marL="342900" lvl="0" indent="-342900">
              <a:buFont typeface="Arial" panose="020B0604020202020204" pitchFamily="34" charset="0"/>
              <a:buChar char="•"/>
            </a:pPr>
            <a:endParaRPr lang="en-US" dirty="0">
              <a:solidFill>
                <a:prstClr val="black"/>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Agree orders if not done at hearing</a:t>
            </a:r>
          </a:p>
          <a:p>
            <a:pPr marL="342900" lvl="0" indent="-342900">
              <a:buFont typeface="Arial" panose="020B0604020202020204" pitchFamily="34" charset="0"/>
              <a:buChar char="•"/>
            </a:pPr>
            <a:endParaRPr lang="en-US" dirty="0">
              <a:solidFill>
                <a:prstClr val="black"/>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Does anything need to be served?</a:t>
            </a:r>
          </a:p>
          <a:p>
            <a:pPr marL="342900" lvl="0" indent="-342900">
              <a:buFont typeface="Arial" panose="020B0604020202020204" pitchFamily="34" charset="0"/>
              <a:buChar char="•"/>
            </a:pPr>
            <a:endParaRPr lang="en-US" dirty="0">
              <a:solidFill>
                <a:prstClr val="black"/>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What are next steps?  Will you help?</a:t>
            </a:r>
          </a:p>
        </p:txBody>
      </p:sp>
      <p:pic>
        <p:nvPicPr>
          <p:cNvPr id="2050" name="Picture 2" descr="Constant Follow-up – BIGJUMP">
            <a:extLst>
              <a:ext uri="{FF2B5EF4-FFF2-40B4-BE49-F238E27FC236}">
                <a16:creationId xmlns:a16="http://schemas.microsoft.com/office/drawing/2014/main" id="{EE3C4859-B0A6-6BF2-525A-1244C21211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314450"/>
            <a:ext cx="4587551" cy="448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134617"/>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xmlns:a14="http://schemas.microsoft.com/office/drawing/2010/main">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06F1A4-F12F-44EE-B2DF-C9C7F3FA62FB}"/>
              </a:ext>
            </a:extLst>
          </p:cNvPr>
          <p:cNvSpPr/>
          <p:nvPr/>
        </p:nvSpPr>
        <p:spPr>
          <a:xfrm>
            <a:off x="253645" y="277849"/>
            <a:ext cx="11505964" cy="492443"/>
          </a:xfrm>
          <a:prstGeom prst="rect">
            <a:avLst/>
          </a:prstGeom>
        </p:spPr>
        <p:txBody>
          <a:bodyPr wrap="square">
            <a:spAutoFit/>
          </a:bodyPr>
          <a:lstStyle/>
          <a:p>
            <a:pPr algn="ctr"/>
            <a:r>
              <a:rPr lang="en-GB" sz="2600" dirty="0">
                <a:solidFill>
                  <a:srgbClr val="000000"/>
                </a:solidFill>
                <a:latin typeface="Arial" panose="020B0604020202020204" pitchFamily="34" charset="0"/>
                <a:cs typeface="Arial" panose="020B0604020202020204" pitchFamily="34" charset="0"/>
              </a:rPr>
              <a:t>Questions</a:t>
            </a:r>
          </a:p>
        </p:txBody>
      </p:sp>
      <p:pic>
        <p:nvPicPr>
          <p:cNvPr id="3" name="Picture 2" descr="A picture containing room&#10;&#10;Description automatically generated">
            <a:extLst>
              <a:ext uri="{FF2B5EF4-FFF2-40B4-BE49-F238E27FC236}">
                <a16:creationId xmlns:a16="http://schemas.microsoft.com/office/drawing/2014/main" id="{C7A2891F-540E-4C49-BEB3-9E4059C818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857" y="1257571"/>
            <a:ext cx="7314286" cy="4342857"/>
          </a:xfrm>
          <a:prstGeom prst="rect">
            <a:avLst/>
          </a:prstGeom>
        </p:spPr>
      </p:pic>
    </p:spTree>
    <p:extLst>
      <p:ext uri="{BB962C8B-B14F-4D97-AF65-F5344CB8AC3E}">
        <p14:creationId xmlns:p14="http://schemas.microsoft.com/office/powerpoint/2010/main" val="224409424"/>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xmlns:a14="http://schemas.microsoft.com/office/drawing/2010/main">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urt room scene">
            <a:extLst>
              <a:ext uri="{FF2B5EF4-FFF2-40B4-BE49-F238E27FC236}">
                <a16:creationId xmlns:a16="http://schemas.microsoft.com/office/drawing/2014/main" id="{4AED3941-CD48-4A2C-88A5-7C36BA1948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218" y="1821456"/>
            <a:ext cx="4186126" cy="282108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56D52F3-3457-42BF-A8B4-3706EB10DF3F}"/>
              </a:ext>
            </a:extLst>
          </p:cNvPr>
          <p:cNvSpPr/>
          <p:nvPr/>
        </p:nvSpPr>
        <p:spPr>
          <a:xfrm>
            <a:off x="591878" y="2413337"/>
            <a:ext cx="6680791" cy="2031325"/>
          </a:xfrm>
          <a:prstGeom prst="rect">
            <a:avLst/>
          </a:prstGeom>
        </p:spPr>
        <p:txBody>
          <a:bodyPr wrap="square">
            <a:spAutoFit/>
          </a:bodyPr>
          <a:lstStyle/>
          <a:p>
            <a:r>
              <a:rPr lang="en-GB" b="0" i="0" dirty="0">
                <a:solidFill>
                  <a:srgbClr val="000000"/>
                </a:solidFill>
                <a:effectLst/>
                <a:latin typeface="Arial" panose="020B0604020202020204" pitchFamily="34" charset="0"/>
                <a:cs typeface="Arial" panose="020B0604020202020204" pitchFamily="34" charset="0"/>
              </a:rPr>
              <a:t>McKenzie Friends are 'quiet supporters' for a litigant.</a:t>
            </a:r>
          </a:p>
          <a:p>
            <a:endParaRPr lang="en-GB" b="0" i="0" dirty="0">
              <a:solidFill>
                <a:srgbClr val="000000"/>
              </a:solidFill>
              <a:effectLst/>
              <a:latin typeface="Arial" panose="020B0604020202020204" pitchFamily="34" charset="0"/>
              <a:cs typeface="Arial" panose="020B0604020202020204" pitchFamily="34" charset="0"/>
            </a:endParaRPr>
          </a:p>
          <a:p>
            <a:r>
              <a:rPr lang="en-GB" b="0" i="0" dirty="0">
                <a:solidFill>
                  <a:srgbClr val="000000"/>
                </a:solidFill>
                <a:effectLst/>
                <a:latin typeface="Arial" panose="020B0604020202020204" pitchFamily="34" charset="0"/>
                <a:cs typeface="Arial" panose="020B0604020202020204" pitchFamily="34" charset="0"/>
              </a:rPr>
              <a:t>The term ‘McKenzie Friend’ originates from A 1970 Court of Appeal case </a:t>
            </a:r>
            <a:r>
              <a:rPr lang="en-GB" b="1" i="0" dirty="0">
                <a:solidFill>
                  <a:srgbClr val="000000"/>
                </a:solidFill>
                <a:effectLst/>
                <a:latin typeface="Arial" panose="020B0604020202020204" pitchFamily="34" charset="0"/>
                <a:cs typeface="Arial" panose="020B0604020202020204" pitchFamily="34" charset="0"/>
              </a:rPr>
              <a:t>McKenzie v McKenzie (1970) 3 WLR 472 </a:t>
            </a:r>
            <a:r>
              <a:rPr lang="en-GB" b="0" i="0" dirty="0">
                <a:solidFill>
                  <a:srgbClr val="000000"/>
                </a:solidFill>
                <a:effectLst/>
                <a:latin typeface="Arial" panose="020B0604020202020204" pitchFamily="34" charset="0"/>
                <a:cs typeface="Arial" panose="020B0604020202020204" pitchFamily="34" charset="0"/>
              </a:rPr>
              <a:t>in which it was confirmed that litigants in person (</a:t>
            </a:r>
            <a:r>
              <a:rPr lang="en-GB" b="0" i="0" dirty="0" err="1">
                <a:solidFill>
                  <a:srgbClr val="000000"/>
                </a:solidFill>
                <a:effectLst/>
                <a:latin typeface="Arial" panose="020B0604020202020204" pitchFamily="34" charset="0"/>
                <a:cs typeface="Arial" panose="020B0604020202020204" pitchFamily="34" charset="0"/>
              </a:rPr>
              <a:t>LiPs</a:t>
            </a:r>
            <a:r>
              <a:rPr lang="en-GB" b="0" i="0" dirty="0">
                <a:solidFill>
                  <a:srgbClr val="000000"/>
                </a:solidFill>
                <a:effectLst/>
                <a:latin typeface="Arial" panose="020B0604020202020204" pitchFamily="34" charset="0"/>
                <a:cs typeface="Arial" panose="020B0604020202020204" pitchFamily="34" charset="0"/>
              </a:rPr>
              <a:t>) have a (rebuttable) right to receive lay assistance in the course of representing themselves.</a:t>
            </a:r>
          </a:p>
        </p:txBody>
      </p:sp>
      <p:sp>
        <p:nvSpPr>
          <p:cNvPr id="7" name="Rectangle 6">
            <a:extLst>
              <a:ext uri="{FF2B5EF4-FFF2-40B4-BE49-F238E27FC236}">
                <a16:creationId xmlns:a16="http://schemas.microsoft.com/office/drawing/2014/main" id="{8168B9DF-54C0-4D28-9AAB-FA35F429C0FD}"/>
              </a:ext>
            </a:extLst>
          </p:cNvPr>
          <p:cNvSpPr/>
          <p:nvPr/>
        </p:nvSpPr>
        <p:spPr>
          <a:xfrm>
            <a:off x="253645" y="277849"/>
            <a:ext cx="11505964" cy="769441"/>
          </a:xfrm>
          <a:prstGeom prst="rect">
            <a:avLst/>
          </a:prstGeom>
        </p:spPr>
        <p:txBody>
          <a:bodyPr wrap="square">
            <a:spAutoFit/>
          </a:bodyPr>
          <a:lstStyle/>
          <a:p>
            <a:pPr algn="ctr"/>
            <a:r>
              <a:rPr lang="en-GB" sz="4400" b="0" i="0" dirty="0">
                <a:solidFill>
                  <a:srgbClr val="000000"/>
                </a:solidFill>
                <a:effectLst/>
                <a:latin typeface="Arial" panose="020B0604020202020204" pitchFamily="34" charset="0"/>
                <a:cs typeface="Arial" panose="020B0604020202020204" pitchFamily="34" charset="0"/>
              </a:rPr>
              <a:t>Who are McKenzie friends?</a:t>
            </a:r>
          </a:p>
        </p:txBody>
      </p:sp>
    </p:spTree>
    <p:extLst>
      <p:ext uri="{BB962C8B-B14F-4D97-AF65-F5344CB8AC3E}">
        <p14:creationId xmlns:p14="http://schemas.microsoft.com/office/powerpoint/2010/main" val="3562585985"/>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xmlns:a14="http://schemas.microsoft.com/office/drawing/2010/main">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68B9DF-54C0-4D28-9AAB-FA35F429C0FD}"/>
              </a:ext>
            </a:extLst>
          </p:cNvPr>
          <p:cNvSpPr/>
          <p:nvPr/>
        </p:nvSpPr>
        <p:spPr>
          <a:xfrm>
            <a:off x="253645" y="277849"/>
            <a:ext cx="11505964" cy="769441"/>
          </a:xfrm>
          <a:prstGeom prst="rect">
            <a:avLst/>
          </a:prstGeom>
        </p:spPr>
        <p:txBody>
          <a:bodyPr wrap="square">
            <a:spAutoFit/>
          </a:bodyPr>
          <a:lstStyle/>
          <a:p>
            <a:pPr algn="ctr"/>
            <a:r>
              <a:rPr lang="en-GB" sz="4400" dirty="0">
                <a:solidFill>
                  <a:srgbClr val="000000"/>
                </a:solidFill>
                <a:latin typeface="Arial" panose="020B0604020202020204" pitchFamily="34" charset="0"/>
                <a:cs typeface="Arial" panose="020B0604020202020204" pitchFamily="34" charset="0"/>
              </a:rPr>
              <a:t>Duties to be afforded to McKenzie friends</a:t>
            </a:r>
            <a:endParaRPr lang="en-GB" sz="4400" b="0" i="0" dirty="0">
              <a:solidFill>
                <a:srgbClr val="000000"/>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364DC230-48CF-48AE-AB79-F6A0D6B86A14}"/>
              </a:ext>
            </a:extLst>
          </p:cNvPr>
          <p:cNvSpPr/>
          <p:nvPr/>
        </p:nvSpPr>
        <p:spPr>
          <a:xfrm>
            <a:off x="253645" y="1720840"/>
            <a:ext cx="6848904" cy="3416320"/>
          </a:xfrm>
          <a:prstGeom prst="rect">
            <a:avLst/>
          </a:prstGeom>
        </p:spPr>
        <p:txBody>
          <a:bodyPr wrap="square">
            <a:spAutoFit/>
          </a:bodyPr>
          <a:lstStyle/>
          <a:p>
            <a:r>
              <a:rPr lang="en-GB" b="0" i="0" dirty="0">
                <a:solidFill>
                  <a:srgbClr val="000000"/>
                </a:solidFill>
                <a:effectLst/>
                <a:latin typeface="Arial" panose="020B0604020202020204" pitchFamily="34" charset="0"/>
                <a:cs typeface="Arial" panose="020B0604020202020204" pitchFamily="34" charset="0"/>
              </a:rPr>
              <a:t>In the light of the increase in litigants-in-person in all levels of the civil and family courts the Court has issued guidance concerning the appearance of McKenzie friends in civil and family proceedings.</a:t>
            </a:r>
          </a:p>
          <a:p>
            <a:endParaRPr lang="en-GB" dirty="0">
              <a:solidFill>
                <a:srgbClr val="000000"/>
              </a:solidFill>
              <a:latin typeface="Arial" panose="020B0604020202020204" pitchFamily="34" charset="0"/>
              <a:cs typeface="Arial" panose="020B0604020202020204" pitchFamily="34" charset="0"/>
            </a:endParaRPr>
          </a:p>
          <a:p>
            <a:endParaRPr lang="en-GB" b="0" i="0" dirty="0">
              <a:solidFill>
                <a:srgbClr val="000000"/>
              </a:solidFill>
              <a:effectLst/>
              <a:latin typeface="Arial" panose="020B0604020202020204" pitchFamily="34" charset="0"/>
              <a:cs typeface="Arial" panose="020B0604020202020204" pitchFamily="34" charset="0"/>
            </a:endParaRPr>
          </a:p>
          <a:p>
            <a:endParaRPr lang="en-GB" dirty="0">
              <a:solidFill>
                <a:srgbClr val="000000"/>
              </a:solidFill>
              <a:latin typeface="Arial" panose="020B0604020202020204" pitchFamily="34" charset="0"/>
              <a:cs typeface="Arial" panose="020B0604020202020204" pitchFamily="34" charset="0"/>
            </a:endParaRPr>
          </a:p>
          <a:p>
            <a:endParaRPr lang="en-GB" b="0" i="0" dirty="0">
              <a:solidFill>
                <a:srgbClr val="000000"/>
              </a:solidFill>
              <a:effectLst/>
              <a:latin typeface="Arial" panose="020B0604020202020204" pitchFamily="34" charset="0"/>
              <a:cs typeface="Arial" panose="020B0604020202020204" pitchFamily="34" charset="0"/>
            </a:endParaRPr>
          </a:p>
          <a:p>
            <a:r>
              <a:rPr lang="en-GB" b="0" i="0" dirty="0">
                <a:solidFill>
                  <a:srgbClr val="000000"/>
                </a:solidFill>
                <a:effectLst/>
                <a:latin typeface="Arial" panose="020B0604020202020204" pitchFamily="34" charset="0"/>
                <a:cs typeface="Arial" panose="020B0604020202020204" pitchFamily="34" charset="0"/>
              </a:rPr>
              <a:t>The guidance applies to the Court of Appeal (Civil Division), the High Court of Justice, the County Courts and the Family Court. It is intended to remind courts and litigants of the principles set out in the authorities.</a:t>
            </a:r>
          </a:p>
        </p:txBody>
      </p:sp>
      <p:pic>
        <p:nvPicPr>
          <p:cNvPr id="3" name="Picture 2">
            <a:extLst>
              <a:ext uri="{FF2B5EF4-FFF2-40B4-BE49-F238E27FC236}">
                <a16:creationId xmlns:a16="http://schemas.microsoft.com/office/drawing/2014/main" id="{D608FC05-0C8E-463B-9899-7091307C3782}"/>
              </a:ext>
            </a:extLst>
          </p:cNvPr>
          <p:cNvPicPr>
            <a:picLocks noChangeAspect="1"/>
          </p:cNvPicPr>
          <p:nvPr/>
        </p:nvPicPr>
        <p:blipFill>
          <a:blip r:embed="rId3" cstate="print"/>
          <a:stretch>
            <a:fillRect/>
          </a:stretch>
        </p:blipFill>
        <p:spPr>
          <a:xfrm>
            <a:off x="8144860" y="1397441"/>
            <a:ext cx="3019328" cy="2031559"/>
          </a:xfrm>
          <a:prstGeom prst="rect">
            <a:avLst/>
          </a:prstGeom>
        </p:spPr>
      </p:pic>
      <p:pic>
        <p:nvPicPr>
          <p:cNvPr id="2050" name="Picture 2" descr="Image result for hmcts logo">
            <a:extLst>
              <a:ext uri="{FF2B5EF4-FFF2-40B4-BE49-F238E27FC236}">
                <a16:creationId xmlns:a16="http://schemas.microsoft.com/office/drawing/2014/main" id="{1FEF61A5-25FF-47F4-B558-09C5B908A17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843" y="3779151"/>
            <a:ext cx="4148851" cy="1535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806210"/>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xmlns:a14="http://schemas.microsoft.com/office/drawing/2010/main">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68B9DF-54C0-4D28-9AAB-FA35F429C0FD}"/>
              </a:ext>
            </a:extLst>
          </p:cNvPr>
          <p:cNvSpPr/>
          <p:nvPr/>
        </p:nvSpPr>
        <p:spPr>
          <a:xfrm>
            <a:off x="253645" y="277849"/>
            <a:ext cx="11505964" cy="769441"/>
          </a:xfrm>
          <a:prstGeom prst="rect">
            <a:avLst/>
          </a:prstGeom>
        </p:spPr>
        <p:txBody>
          <a:bodyPr wrap="square">
            <a:spAutoFit/>
          </a:bodyPr>
          <a:lstStyle/>
          <a:p>
            <a:pPr algn="ctr"/>
            <a:r>
              <a:rPr lang="en-GB" sz="4400" dirty="0">
                <a:solidFill>
                  <a:srgbClr val="000000"/>
                </a:solidFill>
                <a:latin typeface="Arial" panose="020B0604020202020204" pitchFamily="34" charset="0"/>
                <a:cs typeface="Arial" panose="020B0604020202020204" pitchFamily="34" charset="0"/>
              </a:rPr>
              <a:t>Duties to be afforded to McKenzie friends</a:t>
            </a:r>
            <a:endParaRPr lang="en-GB" sz="4400" b="0" i="0" dirty="0">
              <a:solidFill>
                <a:srgbClr val="000000"/>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2B4F8E3B-2F99-466B-ABD4-DD7A19CC6C86}"/>
              </a:ext>
            </a:extLst>
          </p:cNvPr>
          <p:cNvSpPr/>
          <p:nvPr/>
        </p:nvSpPr>
        <p:spPr>
          <a:xfrm>
            <a:off x="432391" y="1047290"/>
            <a:ext cx="6712688" cy="4247317"/>
          </a:xfrm>
          <a:prstGeom prst="rect">
            <a:avLst/>
          </a:prstGeom>
        </p:spPr>
        <p:txBody>
          <a:bodyPr wrap="square">
            <a:spAutoFit/>
          </a:bodyPr>
          <a:lstStyle/>
          <a:p>
            <a:r>
              <a:rPr lang="en-GB" b="0" i="0" dirty="0">
                <a:solidFill>
                  <a:srgbClr val="000000"/>
                </a:solidFill>
                <a:effectLst/>
                <a:latin typeface="Arial" panose="020B0604020202020204" pitchFamily="34" charset="0"/>
                <a:cs typeface="Arial" panose="020B0604020202020204" pitchFamily="34" charset="0"/>
              </a:rPr>
              <a:t>The parameters of this lay assistance are now outlined in the Practice Guidance, (McKenzie Friends: Civil and Family Courts) [2010] 1 WR 1881 which states that: “McKenzie Friends may:</a:t>
            </a:r>
          </a:p>
          <a:p>
            <a:endParaRPr lang="en-GB" dirty="0">
              <a:solidFill>
                <a:srgbClr val="000000"/>
              </a:solidFill>
              <a:latin typeface="Arial" panose="020B0604020202020204" pitchFamily="34" charset="0"/>
              <a:cs typeface="Arial" panose="020B0604020202020204" pitchFamily="34" charset="0"/>
            </a:endParaRPr>
          </a:p>
          <a:p>
            <a:endParaRPr lang="en-GB" dirty="0">
              <a:solidFill>
                <a:srgbClr val="0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b="0" i="0" dirty="0">
                <a:solidFill>
                  <a:srgbClr val="000000"/>
                </a:solidFill>
                <a:effectLst/>
                <a:latin typeface="Arial" panose="020B0604020202020204" pitchFamily="34" charset="0"/>
                <a:cs typeface="Arial" panose="020B0604020202020204" pitchFamily="34" charset="0"/>
              </a:rPr>
              <a:t>provide moral support for litigants;</a:t>
            </a:r>
          </a:p>
          <a:p>
            <a:pPr marL="342900" indent="-342900">
              <a:buFont typeface="Arial" panose="020B0604020202020204" pitchFamily="34" charset="0"/>
              <a:buChar char="•"/>
            </a:pPr>
            <a:endParaRPr lang="en-GB" b="0" i="0" dirty="0">
              <a:solidFill>
                <a:srgbClr val="000000"/>
              </a:solidFill>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b="0" i="0" dirty="0">
              <a:solidFill>
                <a:srgbClr val="000000"/>
              </a:solidFill>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b="0" i="0" dirty="0">
                <a:solidFill>
                  <a:srgbClr val="000000"/>
                </a:solidFill>
                <a:effectLst/>
                <a:latin typeface="Arial" panose="020B0604020202020204" pitchFamily="34" charset="0"/>
                <a:cs typeface="Arial" panose="020B0604020202020204" pitchFamily="34" charset="0"/>
              </a:rPr>
              <a:t>take notes;</a:t>
            </a:r>
          </a:p>
          <a:p>
            <a:pPr marL="342900" indent="-342900">
              <a:buFont typeface="Arial" panose="020B0604020202020204" pitchFamily="34" charset="0"/>
              <a:buChar char="•"/>
            </a:pPr>
            <a:endParaRPr lang="en-GB" b="0" i="0" dirty="0">
              <a:solidFill>
                <a:srgbClr val="000000"/>
              </a:solidFill>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b="0" i="0" dirty="0">
              <a:solidFill>
                <a:srgbClr val="000000"/>
              </a:solidFill>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b="0" i="0" dirty="0">
                <a:solidFill>
                  <a:srgbClr val="000000"/>
                </a:solidFill>
                <a:effectLst/>
                <a:latin typeface="Arial" panose="020B0604020202020204" pitchFamily="34" charset="0"/>
                <a:cs typeface="Arial" panose="020B0604020202020204" pitchFamily="34" charset="0"/>
              </a:rPr>
              <a:t>help with case papers;</a:t>
            </a:r>
          </a:p>
          <a:p>
            <a:pPr marL="342900" indent="-342900">
              <a:buFont typeface="Arial" panose="020B0604020202020204" pitchFamily="34" charset="0"/>
              <a:buChar char="•"/>
            </a:pPr>
            <a:endParaRPr lang="en-GB" b="0" i="0" dirty="0">
              <a:solidFill>
                <a:srgbClr val="000000"/>
              </a:solidFill>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b="0" i="0" dirty="0">
              <a:solidFill>
                <a:srgbClr val="000000"/>
              </a:solidFill>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b="0" i="0" dirty="0">
                <a:solidFill>
                  <a:srgbClr val="000000"/>
                </a:solidFill>
                <a:effectLst/>
                <a:latin typeface="Arial" panose="020B0604020202020204" pitchFamily="34" charset="0"/>
                <a:cs typeface="Arial" panose="020B0604020202020204" pitchFamily="34" charset="0"/>
              </a:rPr>
              <a:t>quietly give advice on any aspect of the conduct of the case</a:t>
            </a:r>
          </a:p>
        </p:txBody>
      </p:sp>
      <p:pic>
        <p:nvPicPr>
          <p:cNvPr id="3074" name="Picture 2" descr="Image result for moral support picture">
            <a:extLst>
              <a:ext uri="{FF2B5EF4-FFF2-40B4-BE49-F238E27FC236}">
                <a16:creationId xmlns:a16="http://schemas.microsoft.com/office/drawing/2014/main" id="{7CFE901C-D915-4F55-98F4-B8FCC51B94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075" b="4075"/>
          <a:stretch/>
        </p:blipFill>
        <p:spPr bwMode="auto">
          <a:xfrm>
            <a:off x="7138643" y="1136338"/>
            <a:ext cx="3010022" cy="229266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notepad clipart">
            <a:extLst>
              <a:ext uri="{FF2B5EF4-FFF2-40B4-BE49-F238E27FC236}">
                <a16:creationId xmlns:a16="http://schemas.microsoft.com/office/drawing/2014/main" id="{D42A6A31-400E-48BD-8123-DABC55F7AB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7479" y="1132471"/>
            <a:ext cx="1592130" cy="187671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filing papers clipart">
            <a:extLst>
              <a:ext uri="{FF2B5EF4-FFF2-40B4-BE49-F238E27FC236}">
                <a16:creationId xmlns:a16="http://schemas.microsoft.com/office/drawing/2014/main" id="{EBAD0BC7-CBE8-407B-92CB-43F6A9157F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4699" y="3555500"/>
            <a:ext cx="21145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whisper clipart">
            <a:extLst>
              <a:ext uri="{FF2B5EF4-FFF2-40B4-BE49-F238E27FC236}">
                <a16:creationId xmlns:a16="http://schemas.microsoft.com/office/drawing/2014/main" id="{68D71AB5-A2E9-4595-98CB-5BA763D4D7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98870" y="4059679"/>
            <a:ext cx="2360739" cy="1849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809648"/>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xmlns:a14="http://schemas.microsoft.com/office/drawing/2010/main">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68B9DF-54C0-4D28-9AAB-FA35F429C0FD}"/>
              </a:ext>
            </a:extLst>
          </p:cNvPr>
          <p:cNvSpPr/>
          <p:nvPr/>
        </p:nvSpPr>
        <p:spPr>
          <a:xfrm>
            <a:off x="253645" y="277849"/>
            <a:ext cx="11505964" cy="769441"/>
          </a:xfrm>
          <a:prstGeom prst="rect">
            <a:avLst/>
          </a:prstGeom>
        </p:spPr>
        <p:txBody>
          <a:bodyPr wrap="square">
            <a:spAutoFit/>
          </a:bodyPr>
          <a:lstStyle/>
          <a:p>
            <a:pPr algn="ctr"/>
            <a:r>
              <a:rPr lang="en-GB" sz="4400" dirty="0">
                <a:solidFill>
                  <a:srgbClr val="000000"/>
                </a:solidFill>
                <a:latin typeface="Arial" panose="020B0604020202020204" pitchFamily="34" charset="0"/>
                <a:cs typeface="Arial" panose="020B0604020202020204" pitchFamily="34" charset="0"/>
              </a:rPr>
              <a:t>What McKenzie Friends may </a:t>
            </a:r>
            <a:r>
              <a:rPr lang="en-GB" sz="4400" b="1" dirty="0">
                <a:solidFill>
                  <a:srgbClr val="FF0000"/>
                </a:solidFill>
                <a:latin typeface="Arial" panose="020B0604020202020204" pitchFamily="34" charset="0"/>
                <a:cs typeface="Arial" panose="020B0604020202020204" pitchFamily="34" charset="0"/>
              </a:rPr>
              <a:t>NOT</a:t>
            </a:r>
            <a:r>
              <a:rPr lang="en-GB" sz="4400" dirty="0">
                <a:solidFill>
                  <a:srgbClr val="000000"/>
                </a:solidFill>
                <a:latin typeface="Arial" panose="020B0604020202020204" pitchFamily="34" charset="0"/>
                <a:cs typeface="Arial" panose="020B0604020202020204" pitchFamily="34" charset="0"/>
              </a:rPr>
              <a:t> do</a:t>
            </a:r>
            <a:endParaRPr lang="en-GB" sz="4400" b="0" i="0" dirty="0">
              <a:solidFill>
                <a:srgbClr val="000000"/>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262742E9-9AB6-4C63-B469-9984614E3853}"/>
              </a:ext>
            </a:extLst>
          </p:cNvPr>
          <p:cNvSpPr/>
          <p:nvPr/>
        </p:nvSpPr>
        <p:spPr>
          <a:xfrm>
            <a:off x="506819" y="1423681"/>
            <a:ext cx="6096000" cy="2862322"/>
          </a:xfrm>
          <a:prstGeom prst="rect">
            <a:avLst/>
          </a:prstGeom>
        </p:spPr>
        <p:txBody>
          <a:bodyPr>
            <a:spAutoFit/>
          </a:bodyPr>
          <a:lstStyle/>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act as the litigants’ agent in relation to the proceedings;</a:t>
            </a:r>
          </a:p>
          <a:p>
            <a:pPr marL="342900" indent="-34290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manage litigants’ cases outside court, for example by signing court documents;</a:t>
            </a:r>
          </a:p>
          <a:p>
            <a:pPr marL="342900" indent="-34290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address the court,</a:t>
            </a:r>
          </a:p>
          <a:p>
            <a:pPr marL="342900" indent="-34290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make oral submissions</a:t>
            </a:r>
          </a:p>
          <a:p>
            <a:pPr marL="342900" indent="-34290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examine witnesses</a:t>
            </a:r>
          </a:p>
        </p:txBody>
      </p:sp>
      <p:pic>
        <p:nvPicPr>
          <p:cNvPr id="4098" name="Picture 2" descr="Image result for agent clipart">
            <a:extLst>
              <a:ext uri="{FF2B5EF4-FFF2-40B4-BE49-F238E27FC236}">
                <a16:creationId xmlns:a16="http://schemas.microsoft.com/office/drawing/2014/main" id="{7B74E2CF-0B7C-40CA-B17E-9DA82E40C2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6038" y="1047291"/>
            <a:ext cx="1042694" cy="194551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signature clipart">
            <a:extLst>
              <a:ext uri="{FF2B5EF4-FFF2-40B4-BE49-F238E27FC236}">
                <a16:creationId xmlns:a16="http://schemas.microsoft.com/office/drawing/2014/main" id="{AE9E775C-FF5C-4FCA-A3AE-84AD7EF0FA1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51015" y="1180594"/>
            <a:ext cx="2808594" cy="1812212"/>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mage result for court clipart">
            <a:extLst>
              <a:ext uri="{FF2B5EF4-FFF2-40B4-BE49-F238E27FC236}">
                <a16:creationId xmlns:a16="http://schemas.microsoft.com/office/drawing/2014/main" id="{B7193864-9A36-48D6-86C8-959BBF177D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8930" y="2954989"/>
            <a:ext cx="3062177" cy="2249307"/>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Image result for speaking the court clipart">
            <a:extLst>
              <a:ext uri="{FF2B5EF4-FFF2-40B4-BE49-F238E27FC236}">
                <a16:creationId xmlns:a16="http://schemas.microsoft.com/office/drawing/2014/main" id="{0D6467BA-2A76-46F9-902C-763B288D01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7359" y="3716743"/>
            <a:ext cx="2762250" cy="165735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Image result for magnifying glass clipart">
            <a:extLst>
              <a:ext uri="{FF2B5EF4-FFF2-40B4-BE49-F238E27FC236}">
                <a16:creationId xmlns:a16="http://schemas.microsoft.com/office/drawing/2014/main" id="{468FC759-CA16-4AAC-AD32-F5FCFAE5D4B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44809" y="5061096"/>
            <a:ext cx="1440469" cy="143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534185"/>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xmlns:a14="http://schemas.microsoft.com/office/drawing/2010/main">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56D52F3-3457-42BF-A8B4-3706EB10DF3F}"/>
              </a:ext>
            </a:extLst>
          </p:cNvPr>
          <p:cNvSpPr/>
          <p:nvPr/>
        </p:nvSpPr>
        <p:spPr>
          <a:xfrm>
            <a:off x="591878" y="2413337"/>
            <a:ext cx="6680791" cy="2862322"/>
          </a:xfrm>
          <a:prstGeom prst="rect">
            <a:avLst/>
          </a:prstGeom>
        </p:spPr>
        <p:txBody>
          <a:bodyPr wrap="square">
            <a:spAutoFit/>
          </a:bodyPr>
          <a:lstStyle/>
          <a:p>
            <a:r>
              <a:rPr lang="en-GB" dirty="0">
                <a:latin typeface="Arial" panose="020B0604020202020204" pitchFamily="34" charset="0"/>
                <a:cs typeface="Arial" panose="020B0604020202020204" pitchFamily="34" charset="0"/>
              </a:rPr>
              <a:t>A litigant who wishes to exercise this right should inform the judge as soon as possible indicating who the MF will be. The proposed MF should produce a short CV or other statement setting out relevant experience, confirming that he or she has no interest in the case and understands the MF’s role and the duty of confidentiality.</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In Family proceedings where proceedings are in chambers, </a:t>
            </a:r>
            <a:r>
              <a:rPr lang="en-GB" dirty="0" err="1">
                <a:latin typeface="Arial" panose="020B0604020202020204" pitchFamily="34" charset="0"/>
                <a:cs typeface="Arial" panose="020B0604020202020204" pitchFamily="34" charset="0"/>
              </a:rPr>
              <a:t>i.e</a:t>
            </a:r>
            <a:r>
              <a:rPr lang="en-GB" dirty="0">
                <a:latin typeface="Arial" panose="020B0604020202020204" pitchFamily="34" charset="0"/>
                <a:cs typeface="Arial" panose="020B0604020202020204" pitchFamily="34" charset="0"/>
              </a:rPr>
              <a:t> in private, the litigant is required to justify the MF’s presence in court.</a:t>
            </a:r>
          </a:p>
        </p:txBody>
      </p:sp>
      <p:sp>
        <p:nvSpPr>
          <p:cNvPr id="7" name="Rectangle 6">
            <a:extLst>
              <a:ext uri="{FF2B5EF4-FFF2-40B4-BE49-F238E27FC236}">
                <a16:creationId xmlns:a16="http://schemas.microsoft.com/office/drawing/2014/main" id="{8168B9DF-54C0-4D28-9AAB-FA35F429C0FD}"/>
              </a:ext>
            </a:extLst>
          </p:cNvPr>
          <p:cNvSpPr/>
          <p:nvPr/>
        </p:nvSpPr>
        <p:spPr>
          <a:xfrm>
            <a:off x="253645" y="277849"/>
            <a:ext cx="11505964" cy="707886"/>
          </a:xfrm>
          <a:prstGeom prst="rect">
            <a:avLst/>
          </a:prstGeom>
        </p:spPr>
        <p:txBody>
          <a:bodyPr wrap="square">
            <a:spAutoFit/>
          </a:bodyPr>
          <a:lstStyle/>
          <a:p>
            <a:pPr algn="ctr"/>
            <a:r>
              <a:rPr lang="en-GB" sz="4000" dirty="0">
                <a:solidFill>
                  <a:srgbClr val="000000"/>
                </a:solidFill>
                <a:latin typeface="Arial" panose="020B0604020202020204" pitchFamily="34" charset="0"/>
                <a:cs typeface="Arial" panose="020B0604020202020204" pitchFamily="34" charset="0"/>
              </a:rPr>
              <a:t>Exercising the Right to Reasonable Assistance</a:t>
            </a:r>
            <a:endParaRPr lang="en-GB" sz="4000" b="0" i="0" dirty="0">
              <a:solidFill>
                <a:srgbClr val="000000"/>
              </a:solidFill>
              <a:effectLst/>
              <a:latin typeface="Arial" panose="020B0604020202020204" pitchFamily="34" charset="0"/>
              <a:cs typeface="Arial" panose="020B0604020202020204" pitchFamily="34" charset="0"/>
            </a:endParaRPr>
          </a:p>
        </p:txBody>
      </p:sp>
      <p:pic>
        <p:nvPicPr>
          <p:cNvPr id="2" name="Picture 2" descr="Image result for experience clipart">
            <a:extLst>
              <a:ext uri="{FF2B5EF4-FFF2-40B4-BE49-F238E27FC236}">
                <a16:creationId xmlns:a16="http://schemas.microsoft.com/office/drawing/2014/main" id="{4A734094-DA36-41CB-8A16-0544C7E504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739"/>
          <a:stretch/>
        </p:blipFill>
        <p:spPr bwMode="auto">
          <a:xfrm>
            <a:off x="7804628" y="1581150"/>
            <a:ext cx="1838325" cy="16678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experience clipart">
            <a:extLst>
              <a:ext uri="{FF2B5EF4-FFF2-40B4-BE49-F238E27FC236}">
                <a16:creationId xmlns:a16="http://schemas.microsoft.com/office/drawing/2014/main" id="{2801C9CA-3152-447E-A5C2-9990710412D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3868" y="2140085"/>
            <a:ext cx="1877438" cy="18774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onfidential clipart">
            <a:extLst>
              <a:ext uri="{FF2B5EF4-FFF2-40B4-BE49-F238E27FC236}">
                <a16:creationId xmlns:a16="http://schemas.microsoft.com/office/drawing/2014/main" id="{4B4DE3CB-B248-4BCF-B689-07FE1E3AE3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9475" y="2806055"/>
            <a:ext cx="2203112" cy="126484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why clipart">
            <a:extLst>
              <a:ext uri="{FF2B5EF4-FFF2-40B4-BE49-F238E27FC236}">
                <a16:creationId xmlns:a16="http://schemas.microsoft.com/office/drawing/2014/main" id="{26AB1678-D5D0-4E77-9EF8-D2BB628BBC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13552" y="417086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184580"/>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xmlns:a14="http://schemas.microsoft.com/office/drawing/2010/main">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56D52F3-3457-42BF-A8B4-3706EB10DF3F}"/>
              </a:ext>
            </a:extLst>
          </p:cNvPr>
          <p:cNvSpPr/>
          <p:nvPr/>
        </p:nvSpPr>
        <p:spPr>
          <a:xfrm>
            <a:off x="591878" y="2413337"/>
            <a:ext cx="6680791" cy="2308324"/>
          </a:xfrm>
          <a:prstGeom prst="rect">
            <a:avLst/>
          </a:prstGeom>
        </p:spPr>
        <p:txBody>
          <a:bodyPr wrap="square">
            <a:spAutoFit/>
          </a:bodyPr>
          <a:lstStyle/>
          <a:p>
            <a:r>
              <a:rPr lang="en-GB" dirty="0">
                <a:latin typeface="Arial" panose="020B0604020202020204" pitchFamily="34" charset="0"/>
                <a:cs typeface="Arial" panose="020B0604020202020204" pitchFamily="34" charset="0"/>
              </a:rPr>
              <a:t>While the presumption in favour of permitting a MF to attend such hearings, and thereby enable litigants to exercise the right to assistance, is a strong one, the court retains the power to refuse to permit such assistance.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court may do so where it is satisfied that, in that particular case, the interests of justice and fairness do not require the litigant to receive such assistance.</a:t>
            </a:r>
            <a:endParaRPr lang="en-GB" b="0" i="0" dirty="0">
              <a:solidFill>
                <a:srgbClr val="000000"/>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8168B9DF-54C0-4D28-9AAB-FA35F429C0FD}"/>
              </a:ext>
            </a:extLst>
          </p:cNvPr>
          <p:cNvSpPr/>
          <p:nvPr/>
        </p:nvSpPr>
        <p:spPr>
          <a:xfrm>
            <a:off x="253645" y="277849"/>
            <a:ext cx="11505964" cy="707886"/>
          </a:xfrm>
          <a:prstGeom prst="rect">
            <a:avLst/>
          </a:prstGeom>
        </p:spPr>
        <p:txBody>
          <a:bodyPr wrap="square">
            <a:spAutoFit/>
          </a:bodyPr>
          <a:lstStyle/>
          <a:p>
            <a:pPr algn="ctr"/>
            <a:r>
              <a:rPr lang="en-GB" sz="4000" dirty="0">
                <a:solidFill>
                  <a:srgbClr val="000000"/>
                </a:solidFill>
                <a:latin typeface="Arial" panose="020B0604020202020204" pitchFamily="34" charset="0"/>
                <a:cs typeface="Arial" panose="020B0604020202020204" pitchFamily="34" charset="0"/>
              </a:rPr>
              <a:t>Exercising the Right to Reasonable Assistance</a:t>
            </a:r>
          </a:p>
        </p:txBody>
      </p:sp>
      <p:pic>
        <p:nvPicPr>
          <p:cNvPr id="2050" name="Picture 2" descr="Image result for refuse clipart">
            <a:extLst>
              <a:ext uri="{FF2B5EF4-FFF2-40B4-BE49-F238E27FC236}">
                <a16:creationId xmlns:a16="http://schemas.microsoft.com/office/drawing/2014/main" id="{732C02E6-29CD-4207-B7C7-43AD382606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806" y="1121449"/>
            <a:ext cx="2476500" cy="2476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justice clipart">
            <a:extLst>
              <a:ext uri="{FF2B5EF4-FFF2-40B4-BE49-F238E27FC236}">
                <a16:creationId xmlns:a16="http://schemas.microsoft.com/office/drawing/2014/main" id="{1D4DF8F6-8173-42BC-BC0C-BCE1B0EF3C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806" y="3664758"/>
            <a:ext cx="2381250"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109832"/>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xmlns:a14="http://schemas.microsoft.com/office/drawing/2010/main">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56D52F3-3457-42BF-A8B4-3706EB10DF3F}"/>
              </a:ext>
            </a:extLst>
          </p:cNvPr>
          <p:cNvSpPr/>
          <p:nvPr/>
        </p:nvSpPr>
        <p:spPr>
          <a:xfrm>
            <a:off x="591878" y="1693489"/>
            <a:ext cx="6680791" cy="4247317"/>
          </a:xfrm>
          <a:prstGeom prst="rect">
            <a:avLst/>
          </a:prstGeom>
        </p:spPr>
        <p:txBody>
          <a:bodyPr wrap="square">
            <a:spAutoFit/>
          </a:bodyPr>
          <a:lstStyle/>
          <a:p>
            <a:r>
              <a:rPr lang="en-GB" dirty="0">
                <a:latin typeface="Arial" panose="020B0604020202020204" pitchFamily="34" charset="0"/>
                <a:cs typeface="Arial" panose="020B0604020202020204" pitchFamily="34" charset="0"/>
              </a:rPr>
              <a:t>Courts should be slow to grant any application from a litigant for a right of audience or a right to conduct litigation to any lay person, including a MF. This is because:</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 person exercising such rights must ordinarily be properly trained,</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be under professional discipline (including an obligation to insure against liability for negligence)</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be subject to an overriding duty to the court.</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The court should only be prepared to grant such rights where there is good reason to do so taking into account all the circumstances of the case, which are likely to vary greatly.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Such grants should not be extended to lay persons automatically or without due consideration. They should not be granted for mere convenience</a:t>
            </a:r>
          </a:p>
        </p:txBody>
      </p:sp>
      <p:sp>
        <p:nvSpPr>
          <p:cNvPr id="7" name="Rectangle 6">
            <a:extLst>
              <a:ext uri="{FF2B5EF4-FFF2-40B4-BE49-F238E27FC236}">
                <a16:creationId xmlns:a16="http://schemas.microsoft.com/office/drawing/2014/main" id="{8168B9DF-54C0-4D28-9AAB-FA35F429C0FD}"/>
              </a:ext>
            </a:extLst>
          </p:cNvPr>
          <p:cNvSpPr/>
          <p:nvPr/>
        </p:nvSpPr>
        <p:spPr>
          <a:xfrm>
            <a:off x="253645" y="277849"/>
            <a:ext cx="11505964" cy="707886"/>
          </a:xfrm>
          <a:prstGeom prst="rect">
            <a:avLst/>
          </a:prstGeom>
        </p:spPr>
        <p:txBody>
          <a:bodyPr wrap="square">
            <a:spAutoFit/>
          </a:bodyPr>
          <a:lstStyle/>
          <a:p>
            <a:pPr algn="ctr"/>
            <a:r>
              <a:rPr lang="en-GB" sz="4000" dirty="0">
                <a:solidFill>
                  <a:srgbClr val="000000"/>
                </a:solidFill>
                <a:latin typeface="Arial" panose="020B0604020202020204" pitchFamily="34" charset="0"/>
                <a:cs typeface="Arial" panose="020B0604020202020204" pitchFamily="34" charset="0"/>
              </a:rPr>
              <a:t>Applying for a right of audience</a:t>
            </a:r>
          </a:p>
        </p:txBody>
      </p:sp>
      <p:pic>
        <p:nvPicPr>
          <p:cNvPr id="4098" name="Picture 2" descr="Image result for training tools clipart">
            <a:extLst>
              <a:ext uri="{FF2B5EF4-FFF2-40B4-BE49-F238E27FC236}">
                <a16:creationId xmlns:a16="http://schemas.microsoft.com/office/drawing/2014/main" id="{73D39D69-37FB-4046-94DC-77030A6F80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0362" y="1131754"/>
            <a:ext cx="1533626" cy="153362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discipline clipart">
            <a:extLst>
              <a:ext uri="{FF2B5EF4-FFF2-40B4-BE49-F238E27FC236}">
                <a16:creationId xmlns:a16="http://schemas.microsoft.com/office/drawing/2014/main" id="{336EF5AE-8B8E-4367-AB0A-99414CBA4B6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39718" y="1131754"/>
            <a:ext cx="1647488" cy="136187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override clipart">
            <a:extLst>
              <a:ext uri="{FF2B5EF4-FFF2-40B4-BE49-F238E27FC236}">
                <a16:creationId xmlns:a16="http://schemas.microsoft.com/office/drawing/2014/main" id="{26134DBF-961E-4AD5-9174-72EB4AB032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6960" y="2665380"/>
            <a:ext cx="1267028" cy="126702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court picture">
            <a:extLst>
              <a:ext uri="{FF2B5EF4-FFF2-40B4-BE49-F238E27FC236}">
                <a16:creationId xmlns:a16="http://schemas.microsoft.com/office/drawing/2014/main" id="{E3D10CCF-F704-4669-AE65-C71D4FB029E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30354" y="2811399"/>
            <a:ext cx="1418728" cy="1026774"/>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mage result for rights clipart">
            <a:extLst>
              <a:ext uri="{FF2B5EF4-FFF2-40B4-BE49-F238E27FC236}">
                <a16:creationId xmlns:a16="http://schemas.microsoft.com/office/drawing/2014/main" id="{68B733B5-0DB1-4389-9538-946C5C5CD91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689" b="22738"/>
          <a:stretch/>
        </p:blipFill>
        <p:spPr bwMode="auto">
          <a:xfrm>
            <a:off x="7881274" y="3984192"/>
            <a:ext cx="2099305" cy="116174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Image result for thinking clipart">
            <a:extLst>
              <a:ext uri="{FF2B5EF4-FFF2-40B4-BE49-F238E27FC236}">
                <a16:creationId xmlns:a16="http://schemas.microsoft.com/office/drawing/2014/main" id="{E5956921-3778-4720-B5FB-F25BCC3CF09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980579" y="4155945"/>
            <a:ext cx="1506234" cy="1507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338119"/>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xmlns:a14="http://schemas.microsoft.com/office/drawing/2010/main">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68B9DF-54C0-4D28-9AAB-FA35F429C0FD}"/>
              </a:ext>
            </a:extLst>
          </p:cNvPr>
          <p:cNvSpPr/>
          <p:nvPr/>
        </p:nvSpPr>
        <p:spPr>
          <a:xfrm>
            <a:off x="253645" y="277849"/>
            <a:ext cx="11505964"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Practical Tips - Preparation</a:t>
            </a:r>
          </a:p>
        </p:txBody>
      </p:sp>
      <p:sp>
        <p:nvSpPr>
          <p:cNvPr id="4" name="Rectangle 3">
            <a:extLst>
              <a:ext uri="{FF2B5EF4-FFF2-40B4-BE49-F238E27FC236}">
                <a16:creationId xmlns:a16="http://schemas.microsoft.com/office/drawing/2014/main" id="{262742E9-9AB6-4C63-B469-9984614E3853}"/>
              </a:ext>
            </a:extLst>
          </p:cNvPr>
          <p:cNvSpPr/>
          <p:nvPr/>
        </p:nvSpPr>
        <p:spPr>
          <a:xfrm>
            <a:off x="506819" y="1423681"/>
            <a:ext cx="6096000" cy="3693319"/>
          </a:xfrm>
          <a:prstGeom prst="rect">
            <a:avLst/>
          </a:prstGeom>
        </p:spPr>
        <p:txBody>
          <a:bodyPr>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LAC cases, you will most</a:t>
            </a:r>
            <a:r>
              <a:rPr kumimoji="0" lang="en-GB"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likely already be helping the client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prstClr val="black"/>
                </a:solidFill>
                <a:latin typeface="Arial" panose="020B0604020202020204" pitchFamily="34" charset="0"/>
                <a:cs typeface="Arial" panose="020B0604020202020204" pitchFamily="34" charset="0"/>
              </a:rPr>
              <a:t>You may have helped drafting witness statements, applications, other court papers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Discuss with LAC - Find out what is likely to happen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prstClr val="black"/>
                </a:solidFill>
                <a:latin typeface="Arial" panose="020B0604020202020204" pitchFamily="34" charset="0"/>
                <a:cs typeface="Arial" panose="020B0604020202020204" pitchFamily="34" charset="0"/>
              </a:rPr>
              <a:t>Keep LAC informed</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indent="-342900">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Find out what outcomes the client wants</a:t>
            </a:r>
          </a:p>
          <a:p>
            <a:pPr marL="342900" indent="-342900">
              <a:buFont typeface="Arial" panose="020B0604020202020204" pitchFamily="34" charset="0"/>
              <a:buChar char="•"/>
            </a:pPr>
            <a:endParaRPr lang="en-GB" dirty="0">
              <a:solidFill>
                <a:prstClr val="black"/>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How will you communicate?</a:t>
            </a:r>
          </a:p>
        </p:txBody>
      </p:sp>
      <p:pic>
        <p:nvPicPr>
          <p:cNvPr id="2" name="Picture 1">
            <a:extLst>
              <a:ext uri="{FF2B5EF4-FFF2-40B4-BE49-F238E27FC236}">
                <a16:creationId xmlns:a16="http://schemas.microsoft.com/office/drawing/2014/main" id="{65DF9F13-B30E-3996-7418-A5FB72B20DEA}"/>
              </a:ext>
            </a:extLst>
          </p:cNvPr>
          <p:cNvPicPr>
            <a:picLocks noChangeAspect="1"/>
          </p:cNvPicPr>
          <p:nvPr/>
        </p:nvPicPr>
        <p:blipFill>
          <a:blip r:embed="rId3"/>
          <a:stretch>
            <a:fillRect/>
          </a:stretch>
        </p:blipFill>
        <p:spPr>
          <a:xfrm>
            <a:off x="7034444" y="2005918"/>
            <a:ext cx="4549798" cy="2362395"/>
          </a:xfrm>
          <a:prstGeom prst="rect">
            <a:avLst/>
          </a:prstGeom>
        </p:spPr>
      </p:pic>
    </p:spTree>
    <p:extLst>
      <p:ext uri="{BB962C8B-B14F-4D97-AF65-F5344CB8AC3E}">
        <p14:creationId xmlns:p14="http://schemas.microsoft.com/office/powerpoint/2010/main" val="2309226370"/>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758</Words>
  <Application>Microsoft Office PowerPoint</Application>
  <PresentationFormat>Widescreen</PresentationFormat>
  <Paragraphs>105</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McKenzie Friends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McKenzie Friends</dc:title>
  <dc:creator>LACUser</dc:creator>
  <cp:lastModifiedBy>Eddie Coppinger</cp:lastModifiedBy>
  <cp:revision>1</cp:revision>
  <cp:lastPrinted>2023-07-03T14:13:07Z</cp:lastPrinted>
  <dcterms:created xsi:type="dcterms:W3CDTF">1900-01-01T00:00:00Z</dcterms:created>
  <dcterms:modified xsi:type="dcterms:W3CDTF">2023-12-08T10:20:30Z</dcterms:modified>
</cp:coreProperties>
</file>